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58" r:id="rId4"/>
    <p:sldId id="260" r:id="rId5"/>
    <p:sldId id="261" r:id="rId6"/>
    <p:sldId id="267" r:id="rId7"/>
    <p:sldId id="262" r:id="rId8"/>
    <p:sldId id="263" r:id="rId9"/>
    <p:sldId id="266" r:id="rId10"/>
    <p:sldId id="268" r:id="rId11"/>
    <p:sldId id="264" r:id="rId12"/>
    <p:sldId id="269" r:id="rId13"/>
    <p:sldId id="270" r:id="rId14"/>
    <p:sldId id="271" r:id="rId15"/>
    <p:sldId id="272" r:id="rId16"/>
    <p:sldId id="273" r:id="rId17"/>
    <p:sldId id="274" r:id="rId18"/>
    <p:sldId id="277" r:id="rId19"/>
    <p:sldId id="276" r:id="rId20"/>
    <p:sldId id="278" r:id="rId21"/>
    <p:sldId id="279" r:id="rId22"/>
    <p:sldId id="280" r:id="rId23"/>
    <p:sldId id="281" r:id="rId24"/>
    <p:sldId id="282" r:id="rId25"/>
    <p:sldId id="287" r:id="rId26"/>
    <p:sldId id="289" r:id="rId27"/>
    <p:sldId id="290" r:id="rId28"/>
    <p:sldId id="283" r:id="rId29"/>
    <p:sldId id="291" r:id="rId30"/>
    <p:sldId id="292" r:id="rId31"/>
    <p:sldId id="284" r:id="rId32"/>
    <p:sldId id="293" r:id="rId33"/>
    <p:sldId id="294" r:id="rId34"/>
    <p:sldId id="295" r:id="rId35"/>
    <p:sldId id="296" r:id="rId36"/>
    <p:sldId id="297" r:id="rId37"/>
    <p:sldId id="298" r:id="rId38"/>
    <p:sldId id="299" r:id="rId39"/>
    <p:sldId id="300" r:id="rId40"/>
    <p:sldId id="301" r:id="rId41"/>
    <p:sldId id="303" r:id="rId42"/>
    <p:sldId id="304" r:id="rId43"/>
    <p:sldId id="305" r:id="rId44"/>
    <p:sldId id="285" r:id="rId45"/>
    <p:sldId id="306" r:id="rId46"/>
    <p:sldId id="307" r:id="rId47"/>
    <p:sldId id="286" r:id="rId48"/>
    <p:sldId id="308" r:id="rId49"/>
    <p:sldId id="309"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8" d="100"/>
          <a:sy n="78" d="100"/>
        </p:scale>
        <p:origin x="82" y="16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6/8/2021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2A54C80-263E-416B-A8E0-580EDEADCBDC}" type="datetimeFigureOut">
              <a:rPr lang="en-US" dirty="0"/>
              <a:t>6/8/2021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6/8/2021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inigoflores/ds-codigos-postale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inigoflores/ds-codigos-postale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DC05D7-7F4F-494E-83B4-90FCDFE294B8}"/>
              </a:ext>
            </a:extLst>
          </p:cNvPr>
          <p:cNvSpPr>
            <a:spLocks noGrp="1"/>
          </p:cNvSpPr>
          <p:nvPr>
            <p:ph type="ctrTitle"/>
          </p:nvPr>
        </p:nvSpPr>
        <p:spPr/>
        <p:txBody>
          <a:bodyPr/>
          <a:lstStyle/>
          <a:p>
            <a:r>
              <a:rPr lang="es-ES" dirty="0" err="1"/>
              <a:t>Spanish</a:t>
            </a:r>
            <a:r>
              <a:rPr lang="es-ES" dirty="0"/>
              <a:t> postal </a:t>
            </a:r>
            <a:r>
              <a:rPr lang="es-ES" dirty="0" err="1"/>
              <a:t>code</a:t>
            </a:r>
            <a:r>
              <a:rPr lang="es-ES" dirty="0"/>
              <a:t> </a:t>
            </a:r>
            <a:r>
              <a:rPr lang="es-ES" dirty="0" err="1"/>
              <a:t>content-based</a:t>
            </a:r>
            <a:r>
              <a:rPr lang="es-ES" dirty="0"/>
              <a:t> </a:t>
            </a:r>
            <a:r>
              <a:rPr lang="es-ES" dirty="0" err="1"/>
              <a:t>recommendation</a:t>
            </a:r>
            <a:r>
              <a:rPr lang="es-ES" dirty="0"/>
              <a:t> </a:t>
            </a:r>
            <a:r>
              <a:rPr lang="es-ES" dirty="0" err="1"/>
              <a:t>system</a:t>
            </a:r>
            <a:endParaRPr lang="es-ES" dirty="0"/>
          </a:p>
        </p:txBody>
      </p:sp>
      <p:sp>
        <p:nvSpPr>
          <p:cNvPr id="3" name="Subtítulo 2">
            <a:extLst>
              <a:ext uri="{FF2B5EF4-FFF2-40B4-BE49-F238E27FC236}">
                <a16:creationId xmlns:a16="http://schemas.microsoft.com/office/drawing/2014/main" id="{4D72D38D-C0BD-4E7F-8D03-A9C16735D7FD}"/>
              </a:ext>
            </a:extLst>
          </p:cNvPr>
          <p:cNvSpPr>
            <a:spLocks noGrp="1"/>
          </p:cNvSpPr>
          <p:nvPr>
            <p:ph type="subTitle" idx="1"/>
          </p:nvPr>
        </p:nvSpPr>
        <p:spPr/>
        <p:txBody>
          <a:bodyPr/>
          <a:lstStyle/>
          <a:p>
            <a:r>
              <a:rPr lang="es-ES" dirty="0"/>
              <a:t>Adrián Rejas</a:t>
            </a:r>
          </a:p>
          <a:p>
            <a:r>
              <a:rPr lang="es-ES" dirty="0"/>
              <a:t>IBM Data </a:t>
            </a:r>
            <a:r>
              <a:rPr lang="es-ES" dirty="0" err="1"/>
              <a:t>Science</a:t>
            </a:r>
            <a:r>
              <a:rPr lang="es-ES" dirty="0"/>
              <a:t> </a:t>
            </a:r>
            <a:r>
              <a:rPr lang="es-ES" dirty="0" err="1"/>
              <a:t>Certificate</a:t>
            </a:r>
            <a:r>
              <a:rPr lang="es-ES" dirty="0"/>
              <a:t> </a:t>
            </a:r>
            <a:r>
              <a:rPr lang="es-ES" dirty="0" err="1"/>
              <a:t>capstone</a:t>
            </a:r>
            <a:r>
              <a:rPr lang="es-ES" dirty="0"/>
              <a:t> </a:t>
            </a:r>
            <a:r>
              <a:rPr lang="es-ES" dirty="0" err="1"/>
              <a:t>project</a:t>
            </a:r>
            <a:endParaRPr lang="es-ES" dirty="0"/>
          </a:p>
        </p:txBody>
      </p:sp>
    </p:spTree>
    <p:extLst>
      <p:ext uri="{BB962C8B-B14F-4D97-AF65-F5344CB8AC3E}">
        <p14:creationId xmlns:p14="http://schemas.microsoft.com/office/powerpoint/2010/main" val="1106666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BEC1CA-7E3E-4D6F-9E31-83999A46CC14}"/>
              </a:ext>
            </a:extLst>
          </p:cNvPr>
          <p:cNvSpPr>
            <a:spLocks noGrp="1"/>
          </p:cNvSpPr>
          <p:nvPr>
            <p:ph type="title"/>
          </p:nvPr>
        </p:nvSpPr>
        <p:spPr/>
        <p:txBody>
          <a:bodyPr/>
          <a:lstStyle/>
          <a:p>
            <a:r>
              <a:rPr lang="en-GB" dirty="0"/>
              <a:t>Methodology</a:t>
            </a:r>
          </a:p>
        </p:txBody>
      </p:sp>
      <p:sp>
        <p:nvSpPr>
          <p:cNvPr id="3" name="Marcador de contenido 2">
            <a:extLst>
              <a:ext uri="{FF2B5EF4-FFF2-40B4-BE49-F238E27FC236}">
                <a16:creationId xmlns:a16="http://schemas.microsoft.com/office/drawing/2014/main" id="{7BD2E9F8-DAD7-49AC-8708-AE6D16FC2EC8}"/>
              </a:ext>
            </a:extLst>
          </p:cNvPr>
          <p:cNvSpPr>
            <a:spLocks noGrp="1"/>
          </p:cNvSpPr>
          <p:nvPr>
            <p:ph idx="1"/>
          </p:nvPr>
        </p:nvSpPr>
        <p:spPr/>
        <p:txBody>
          <a:bodyPr/>
          <a:lstStyle/>
          <a:p>
            <a:pPr algn="just">
              <a:lnSpc>
                <a:spcPct val="110000"/>
              </a:lnSpc>
              <a:spcBef>
                <a:spcPts val="600"/>
              </a:spcBef>
            </a:pPr>
            <a:r>
              <a:rPr lang="en-GB"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rPr>
              <a:t>Development environment</a:t>
            </a:r>
            <a:endParaRPr lang="es-ES"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Data obtention</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Data processing</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recommendation algorithm</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visualization tools</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application</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754241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B71BC6-C049-4B24-A18E-D2718DFFB341}"/>
              </a:ext>
            </a:extLst>
          </p:cNvPr>
          <p:cNvSpPr>
            <a:spLocks noGrp="1"/>
          </p:cNvSpPr>
          <p:nvPr>
            <p:ph type="title"/>
          </p:nvPr>
        </p:nvSpPr>
        <p:spPr/>
        <p:txBody>
          <a:bodyPr/>
          <a:lstStyle/>
          <a:p>
            <a:r>
              <a:rPr lang="en-GB" dirty="0"/>
              <a:t>Methodology: development environment</a:t>
            </a:r>
          </a:p>
        </p:txBody>
      </p:sp>
      <p:sp>
        <p:nvSpPr>
          <p:cNvPr id="3" name="Marcador de contenido 2">
            <a:extLst>
              <a:ext uri="{FF2B5EF4-FFF2-40B4-BE49-F238E27FC236}">
                <a16:creationId xmlns:a16="http://schemas.microsoft.com/office/drawing/2014/main" id="{753DEFED-6556-4DD6-B905-2FA6554F2F63}"/>
              </a:ext>
            </a:extLst>
          </p:cNvPr>
          <p:cNvSpPr>
            <a:spLocks noGrp="1"/>
          </p:cNvSpPr>
          <p:nvPr>
            <p:ph idx="1"/>
          </p:nvPr>
        </p:nvSpPr>
        <p:spPr/>
        <p:txBody>
          <a:bodyPr/>
          <a:lstStyle/>
          <a:p>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Programming code: Python.</a:t>
            </a:r>
          </a:p>
          <a:p>
            <a:pPr lvl="1"/>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Well suited for data science projects.</a:t>
            </a:r>
          </a:p>
          <a:p>
            <a:pPr lvl="1"/>
            <a:r>
              <a:rPr lang="en-GB"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Main libraries used: Pandas, </a:t>
            </a:r>
            <a:r>
              <a:rPr lang="en-GB" dirty="0" err="1">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Scipy</a:t>
            </a:r>
            <a:r>
              <a:rPr lang="en-GB"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 Folium, </a:t>
            </a:r>
            <a:r>
              <a:rPr lang="en-GB" dirty="0" err="1">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iPython</a:t>
            </a:r>
            <a:r>
              <a:rPr lang="en-GB"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 Geocoder.</a:t>
            </a:r>
          </a:p>
          <a:p>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Source code container: </a:t>
            </a:r>
            <a:r>
              <a:rPr lang="en-GB"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Jupyter</a:t>
            </a:r>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 notebook.</a:t>
            </a:r>
          </a:p>
          <a:p>
            <a:pPr lvl="1"/>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Required by the project.</a:t>
            </a:r>
          </a:p>
          <a:p>
            <a:pPr lvl="1"/>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Portable.</a:t>
            </a:r>
          </a:p>
          <a:p>
            <a:pPr lvl="1"/>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Flexible.</a:t>
            </a:r>
          </a:p>
          <a:p>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Running environment: Anaconda Python distribution</a:t>
            </a:r>
          </a:p>
          <a:p>
            <a:pPr lvl="1"/>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Runs locally.</a:t>
            </a:r>
          </a:p>
          <a:p>
            <a:pPr lvl="1"/>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Cloud-based environments also usable: IMB Watson, LabsCongitive.ie, Kaggle …</a:t>
            </a:r>
          </a:p>
        </p:txBody>
      </p:sp>
    </p:spTree>
    <p:extLst>
      <p:ext uri="{BB962C8B-B14F-4D97-AF65-F5344CB8AC3E}">
        <p14:creationId xmlns:p14="http://schemas.microsoft.com/office/powerpoint/2010/main" val="2092993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BEC1CA-7E3E-4D6F-9E31-83999A46CC14}"/>
              </a:ext>
            </a:extLst>
          </p:cNvPr>
          <p:cNvSpPr>
            <a:spLocks noGrp="1"/>
          </p:cNvSpPr>
          <p:nvPr>
            <p:ph type="title"/>
          </p:nvPr>
        </p:nvSpPr>
        <p:spPr/>
        <p:txBody>
          <a:bodyPr/>
          <a:lstStyle/>
          <a:p>
            <a:r>
              <a:rPr lang="en-GB" dirty="0"/>
              <a:t>Methodology</a:t>
            </a:r>
          </a:p>
        </p:txBody>
      </p:sp>
      <p:sp>
        <p:nvSpPr>
          <p:cNvPr id="3" name="Marcador de contenido 2">
            <a:extLst>
              <a:ext uri="{FF2B5EF4-FFF2-40B4-BE49-F238E27FC236}">
                <a16:creationId xmlns:a16="http://schemas.microsoft.com/office/drawing/2014/main" id="{7BD2E9F8-DAD7-49AC-8708-AE6D16FC2EC8}"/>
              </a:ext>
            </a:extLst>
          </p:cNvPr>
          <p:cNvSpPr>
            <a:spLocks noGrp="1"/>
          </p:cNvSpPr>
          <p:nvPr>
            <p:ph idx="1"/>
          </p:nvPr>
        </p:nvSpPr>
        <p:spPr/>
        <p:txBody>
          <a:bodyPr/>
          <a:lstStyle/>
          <a:p>
            <a:pPr algn="just">
              <a:lnSpc>
                <a:spcPct val="110000"/>
              </a:lnSpc>
            </a:pPr>
            <a:r>
              <a:rPr lang="en-GB" dirty="0">
                <a:solidFill>
                  <a:srgbClr val="595959"/>
                </a:solidFill>
                <a:latin typeface="Calibri" panose="020F0502020204030204" pitchFamily="34" charset="0"/>
                <a:cs typeface="Times New Roman" panose="02020603050405020304" pitchFamily="18" charset="0"/>
              </a:rPr>
              <a:t>Development environment</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rPr>
              <a:t>Data obtention</a:t>
            </a:r>
            <a:endParaRPr lang="es-ES"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Data processing</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recommendation algorithm</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visualization tools</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application</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57910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F8F290-9162-4903-9411-1C94C673E3EF}"/>
              </a:ext>
            </a:extLst>
          </p:cNvPr>
          <p:cNvSpPr>
            <a:spLocks noGrp="1"/>
          </p:cNvSpPr>
          <p:nvPr>
            <p:ph type="title"/>
          </p:nvPr>
        </p:nvSpPr>
        <p:spPr/>
        <p:txBody>
          <a:bodyPr/>
          <a:lstStyle/>
          <a:p>
            <a:r>
              <a:rPr lang="en-GB" dirty="0"/>
              <a:t>Methodology: data obtention</a:t>
            </a:r>
          </a:p>
        </p:txBody>
      </p:sp>
      <p:sp>
        <p:nvSpPr>
          <p:cNvPr id="3" name="Marcador de contenido 2">
            <a:extLst>
              <a:ext uri="{FF2B5EF4-FFF2-40B4-BE49-F238E27FC236}">
                <a16:creationId xmlns:a16="http://schemas.microsoft.com/office/drawing/2014/main" id="{A1248449-BC1A-46AD-A2FF-6A447D42DB0D}"/>
              </a:ext>
            </a:extLst>
          </p:cNvPr>
          <p:cNvSpPr>
            <a:spLocks noGrp="1"/>
          </p:cNvSpPr>
          <p:nvPr>
            <p:ph idx="1"/>
          </p:nvPr>
        </p:nvSpPr>
        <p:spPr/>
        <p:txBody>
          <a:bodyPr/>
          <a:lstStyle/>
          <a:p>
            <a:r>
              <a:rPr lang="en-GB" dirty="0"/>
              <a:t>Cities data:</a:t>
            </a:r>
          </a:p>
          <a:p>
            <a:pPr lvl="1"/>
            <a:r>
              <a:rPr lang="en-GB" dirty="0"/>
              <a:t>Created handmade JSON.</a:t>
            </a:r>
          </a:p>
          <a:p>
            <a:pPr lvl="1"/>
            <a:r>
              <a:rPr lang="en-GB" dirty="0"/>
              <a:t>Transformed into pandas dataframe.</a:t>
            </a:r>
          </a:p>
          <a:p>
            <a:pPr lvl="1"/>
            <a:r>
              <a:rPr lang="en-GB" dirty="0"/>
              <a:t>Location obtained by ArcGIS Geocoder.</a:t>
            </a:r>
          </a:p>
          <a:p>
            <a:r>
              <a:rPr lang="en-GB" dirty="0"/>
              <a:t>Postal codes data:</a:t>
            </a:r>
          </a:p>
          <a:p>
            <a:pPr lvl="1"/>
            <a:r>
              <a:rPr lang="en-GB" dirty="0"/>
              <a:t>CVS and GeoJSON files got from </a:t>
            </a:r>
            <a:r>
              <a:rPr lang="en-GB" sz="1600" u="sng" dirty="0">
                <a:solidFill>
                  <a:srgbClr val="296EAA"/>
                </a:solidFill>
                <a:effectLst/>
                <a:latin typeface="Helvetica" panose="020B0604020202020204" pitchFamily="34" charset="0"/>
                <a:ea typeface="Calibri" panose="020F0502020204030204" pitchFamily="34" charset="0"/>
                <a:cs typeface="Times New Roman" panose="02020603050405020304" pitchFamily="18" charset="0"/>
                <a:hlinkClick r:id="rId2"/>
              </a:rPr>
              <a:t>https://github.com/inigoflores/ds-codigos-postales</a:t>
            </a:r>
            <a:r>
              <a:rPr lang="en-GB" sz="1600" u="sng" dirty="0">
                <a:solidFill>
                  <a:srgbClr val="296EAA"/>
                </a:solidFill>
                <a:effectLst/>
                <a:latin typeface="Helvetica" panose="020B0604020202020204" pitchFamily="34" charset="0"/>
                <a:ea typeface="Calibri" panose="020F0502020204030204" pitchFamily="34" charset="0"/>
                <a:cs typeface="Times New Roman" panose="02020603050405020304" pitchFamily="18" charset="0"/>
              </a:rPr>
              <a:t>.</a:t>
            </a:r>
            <a:endParaRPr lang="es-ES" sz="16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lvl="1"/>
            <a:r>
              <a:rPr lang="en-GB" dirty="0"/>
              <a:t> CVS transformed into pandas dataframe.</a:t>
            </a:r>
          </a:p>
          <a:p>
            <a:pPr lvl="2"/>
            <a:r>
              <a:rPr lang="en-GB" dirty="0"/>
              <a:t>Filtered to get only postal codes from previous cities.</a:t>
            </a:r>
          </a:p>
          <a:p>
            <a:pPr lvl="1"/>
            <a:r>
              <a:rPr lang="en-GB" dirty="0"/>
              <a:t>GeoJSON files stored for future use.</a:t>
            </a:r>
          </a:p>
          <a:p>
            <a:pPr lvl="2"/>
            <a:r>
              <a:rPr lang="en-GB" dirty="0"/>
              <a:t>Filtered to get only postal codes boundaries from previous cities.</a:t>
            </a:r>
          </a:p>
        </p:txBody>
      </p:sp>
    </p:spTree>
    <p:extLst>
      <p:ext uri="{BB962C8B-B14F-4D97-AF65-F5344CB8AC3E}">
        <p14:creationId xmlns:p14="http://schemas.microsoft.com/office/powerpoint/2010/main" val="4063575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F8F290-9162-4903-9411-1C94C673E3EF}"/>
              </a:ext>
            </a:extLst>
          </p:cNvPr>
          <p:cNvSpPr>
            <a:spLocks noGrp="1"/>
          </p:cNvSpPr>
          <p:nvPr>
            <p:ph type="title"/>
          </p:nvPr>
        </p:nvSpPr>
        <p:spPr/>
        <p:txBody>
          <a:bodyPr/>
          <a:lstStyle/>
          <a:p>
            <a:r>
              <a:rPr lang="en-GB" dirty="0"/>
              <a:t>Methodology: data obtention</a:t>
            </a:r>
          </a:p>
        </p:txBody>
      </p:sp>
      <p:sp>
        <p:nvSpPr>
          <p:cNvPr id="3" name="Marcador de contenido 2">
            <a:extLst>
              <a:ext uri="{FF2B5EF4-FFF2-40B4-BE49-F238E27FC236}">
                <a16:creationId xmlns:a16="http://schemas.microsoft.com/office/drawing/2014/main" id="{A1248449-BC1A-46AD-A2FF-6A447D42DB0D}"/>
              </a:ext>
            </a:extLst>
          </p:cNvPr>
          <p:cNvSpPr>
            <a:spLocks noGrp="1"/>
          </p:cNvSpPr>
          <p:nvPr>
            <p:ph idx="1"/>
          </p:nvPr>
        </p:nvSpPr>
        <p:spPr/>
        <p:txBody>
          <a:bodyPr/>
          <a:lstStyle/>
          <a:p>
            <a:r>
              <a:rPr lang="en-GB" dirty="0"/>
              <a:t>Venues data:</a:t>
            </a:r>
          </a:p>
          <a:p>
            <a:pPr lvl="1"/>
            <a:r>
              <a:rPr lang="en-GB" dirty="0"/>
              <a:t>List of venue categories:</a:t>
            </a:r>
          </a:p>
          <a:p>
            <a:pPr lvl="2"/>
            <a:r>
              <a:rPr lang="en-GB" dirty="0"/>
              <a:t>Call to Foursquare API categories endpoint.</a:t>
            </a:r>
          </a:p>
          <a:p>
            <a:pPr lvl="1"/>
            <a:r>
              <a:rPr lang="en-GB" dirty="0"/>
              <a:t>List of venues at each postal code area:</a:t>
            </a:r>
          </a:p>
          <a:p>
            <a:pPr lvl="2"/>
            <a:r>
              <a:rPr lang="en-GB" dirty="0"/>
              <a:t>Paginated </a:t>
            </a:r>
            <a:r>
              <a:rPr lang="en-GB" dirty="0" err="1"/>
              <a:t>alls</a:t>
            </a:r>
            <a:r>
              <a:rPr lang="en-GB" dirty="0"/>
              <a:t> to Foursquare API explore endpoint.</a:t>
            </a:r>
          </a:p>
          <a:p>
            <a:pPr lvl="2"/>
            <a:r>
              <a:rPr lang="en-GB" dirty="0"/>
              <a:t>Search with location and radius of each postal code.</a:t>
            </a:r>
          </a:p>
          <a:p>
            <a:pPr lvl="2"/>
            <a:r>
              <a:rPr lang="en-GB" dirty="0"/>
              <a:t>Save venues ID, categories, location and related postal code.</a:t>
            </a:r>
          </a:p>
          <a:p>
            <a:pPr lvl="1"/>
            <a:r>
              <a:rPr lang="en-GB" dirty="0"/>
              <a:t>Search venues for each postal code area.</a:t>
            </a:r>
          </a:p>
          <a:p>
            <a:pPr lvl="1"/>
            <a:r>
              <a:rPr lang="en-GB" dirty="0"/>
              <a:t>Gather all venues info into pandas dataframe.</a:t>
            </a:r>
          </a:p>
        </p:txBody>
      </p:sp>
    </p:spTree>
    <p:extLst>
      <p:ext uri="{BB962C8B-B14F-4D97-AF65-F5344CB8AC3E}">
        <p14:creationId xmlns:p14="http://schemas.microsoft.com/office/powerpoint/2010/main" val="2437349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BEC1CA-7E3E-4D6F-9E31-83999A46CC14}"/>
              </a:ext>
            </a:extLst>
          </p:cNvPr>
          <p:cNvSpPr>
            <a:spLocks noGrp="1"/>
          </p:cNvSpPr>
          <p:nvPr>
            <p:ph type="title"/>
          </p:nvPr>
        </p:nvSpPr>
        <p:spPr/>
        <p:txBody>
          <a:bodyPr/>
          <a:lstStyle/>
          <a:p>
            <a:r>
              <a:rPr lang="en-GB" dirty="0"/>
              <a:t>Methodology</a:t>
            </a:r>
          </a:p>
        </p:txBody>
      </p:sp>
      <p:sp>
        <p:nvSpPr>
          <p:cNvPr id="3" name="Marcador de contenido 2">
            <a:extLst>
              <a:ext uri="{FF2B5EF4-FFF2-40B4-BE49-F238E27FC236}">
                <a16:creationId xmlns:a16="http://schemas.microsoft.com/office/drawing/2014/main" id="{7BD2E9F8-DAD7-49AC-8708-AE6D16FC2EC8}"/>
              </a:ext>
            </a:extLst>
          </p:cNvPr>
          <p:cNvSpPr>
            <a:spLocks noGrp="1"/>
          </p:cNvSpPr>
          <p:nvPr>
            <p:ph idx="1"/>
          </p:nvPr>
        </p:nvSpPr>
        <p:spPr/>
        <p:txBody>
          <a:bodyPr/>
          <a:lstStyle/>
          <a:p>
            <a:pPr algn="just">
              <a:lnSpc>
                <a:spcPct val="110000"/>
              </a:lnSpc>
            </a:pPr>
            <a:r>
              <a:rPr lang="en-GB" dirty="0">
                <a:solidFill>
                  <a:srgbClr val="595959"/>
                </a:solidFill>
                <a:latin typeface="Calibri" panose="020F0502020204030204" pitchFamily="34" charset="0"/>
                <a:cs typeface="Times New Roman" panose="02020603050405020304" pitchFamily="18" charset="0"/>
              </a:rPr>
              <a:t>Development environment</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dirty="0">
                <a:solidFill>
                  <a:srgbClr val="595959"/>
                </a:solidFill>
                <a:latin typeface="Calibri" panose="020F0502020204030204" pitchFamily="34" charset="0"/>
                <a:cs typeface="Times New Roman" panose="02020603050405020304" pitchFamily="18" charset="0"/>
              </a:rPr>
              <a:t>Data obtention</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rPr>
              <a:t>Data processing</a:t>
            </a:r>
            <a:endParaRPr lang="es-ES"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recommendation algorithm</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visualization tools</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application</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200722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F8F290-9162-4903-9411-1C94C673E3EF}"/>
              </a:ext>
            </a:extLst>
          </p:cNvPr>
          <p:cNvSpPr>
            <a:spLocks noGrp="1"/>
          </p:cNvSpPr>
          <p:nvPr>
            <p:ph type="title"/>
          </p:nvPr>
        </p:nvSpPr>
        <p:spPr/>
        <p:txBody>
          <a:bodyPr/>
          <a:lstStyle/>
          <a:p>
            <a:r>
              <a:rPr lang="en-GB" dirty="0"/>
              <a:t>Methodology: data processing</a:t>
            </a:r>
          </a:p>
        </p:txBody>
      </p:sp>
      <p:sp>
        <p:nvSpPr>
          <p:cNvPr id="3" name="Marcador de contenido 2">
            <a:extLst>
              <a:ext uri="{FF2B5EF4-FFF2-40B4-BE49-F238E27FC236}">
                <a16:creationId xmlns:a16="http://schemas.microsoft.com/office/drawing/2014/main" id="{A1248449-BC1A-46AD-A2FF-6A447D42DB0D}"/>
              </a:ext>
            </a:extLst>
          </p:cNvPr>
          <p:cNvSpPr>
            <a:spLocks noGrp="1"/>
          </p:cNvSpPr>
          <p:nvPr>
            <p:ph idx="1"/>
          </p:nvPr>
        </p:nvSpPr>
        <p:spPr/>
        <p:txBody>
          <a:bodyPr/>
          <a:lstStyle/>
          <a:p>
            <a:r>
              <a:rPr lang="en-GB" dirty="0"/>
              <a:t>Data necessary for recommendation system: density of venue types per postal code area.</a:t>
            </a:r>
          </a:p>
          <a:p>
            <a:r>
              <a:rPr lang="en-GB" dirty="0"/>
              <a:t>Filter venues dataset:</a:t>
            </a:r>
          </a:p>
          <a:p>
            <a:pPr lvl="1"/>
            <a:r>
              <a:rPr lang="en-GB" dirty="0"/>
              <a:t>Remove repeated venues.</a:t>
            </a:r>
          </a:p>
          <a:p>
            <a:pPr lvl="1"/>
            <a:r>
              <a:rPr lang="en-GB" dirty="0"/>
              <a:t>Remove venues from not-processed postal code areas.</a:t>
            </a:r>
          </a:p>
          <a:p>
            <a:r>
              <a:rPr lang="en-GB" dirty="0"/>
              <a:t>Get postal code venues density dataset:</a:t>
            </a:r>
          </a:p>
          <a:p>
            <a:pPr lvl="1"/>
            <a:r>
              <a:rPr lang="en-GB" dirty="0"/>
              <a:t>One-hot encoding of venues dataset.</a:t>
            </a:r>
          </a:p>
          <a:p>
            <a:pPr lvl="1"/>
            <a:r>
              <a:rPr lang="en-GB" dirty="0"/>
              <a:t>Sum number of venues of each category for each postal code.</a:t>
            </a:r>
          </a:p>
          <a:p>
            <a:pPr lvl="1"/>
            <a:r>
              <a:rPr lang="en-GB" dirty="0"/>
              <a:t>Divide by area in square kilometre for each postal code.</a:t>
            </a:r>
          </a:p>
        </p:txBody>
      </p:sp>
    </p:spTree>
    <p:extLst>
      <p:ext uri="{BB962C8B-B14F-4D97-AF65-F5344CB8AC3E}">
        <p14:creationId xmlns:p14="http://schemas.microsoft.com/office/powerpoint/2010/main" val="5737999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BEC1CA-7E3E-4D6F-9E31-83999A46CC14}"/>
              </a:ext>
            </a:extLst>
          </p:cNvPr>
          <p:cNvSpPr>
            <a:spLocks noGrp="1"/>
          </p:cNvSpPr>
          <p:nvPr>
            <p:ph type="title"/>
          </p:nvPr>
        </p:nvSpPr>
        <p:spPr/>
        <p:txBody>
          <a:bodyPr/>
          <a:lstStyle/>
          <a:p>
            <a:r>
              <a:rPr lang="en-GB" dirty="0"/>
              <a:t>Methodology</a:t>
            </a:r>
          </a:p>
        </p:txBody>
      </p:sp>
      <p:sp>
        <p:nvSpPr>
          <p:cNvPr id="3" name="Marcador de contenido 2">
            <a:extLst>
              <a:ext uri="{FF2B5EF4-FFF2-40B4-BE49-F238E27FC236}">
                <a16:creationId xmlns:a16="http://schemas.microsoft.com/office/drawing/2014/main" id="{7BD2E9F8-DAD7-49AC-8708-AE6D16FC2EC8}"/>
              </a:ext>
            </a:extLst>
          </p:cNvPr>
          <p:cNvSpPr>
            <a:spLocks noGrp="1"/>
          </p:cNvSpPr>
          <p:nvPr>
            <p:ph idx="1"/>
          </p:nvPr>
        </p:nvSpPr>
        <p:spPr/>
        <p:txBody>
          <a:bodyPr/>
          <a:lstStyle/>
          <a:p>
            <a:pPr algn="just">
              <a:lnSpc>
                <a:spcPct val="110000"/>
              </a:lnSpc>
            </a:pPr>
            <a:r>
              <a:rPr lang="en-GB" dirty="0">
                <a:solidFill>
                  <a:srgbClr val="595959"/>
                </a:solidFill>
                <a:latin typeface="Calibri" panose="020F0502020204030204" pitchFamily="34" charset="0"/>
                <a:cs typeface="Times New Roman" panose="02020603050405020304" pitchFamily="18" charset="0"/>
              </a:rPr>
              <a:t>Development environment</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dirty="0">
                <a:solidFill>
                  <a:srgbClr val="595959"/>
                </a:solidFill>
                <a:latin typeface="Calibri" panose="020F0502020204030204" pitchFamily="34" charset="0"/>
                <a:cs typeface="Times New Roman" panose="02020603050405020304" pitchFamily="18" charset="0"/>
              </a:rPr>
              <a:t>Data obtention</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dirty="0">
                <a:solidFill>
                  <a:srgbClr val="595959"/>
                </a:solidFill>
                <a:latin typeface="Calibri" panose="020F0502020204030204" pitchFamily="34" charset="0"/>
                <a:cs typeface="Times New Roman" panose="02020603050405020304" pitchFamily="18" charset="0"/>
              </a:rPr>
              <a:t>Data processing</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rPr>
              <a:t>Build recommendation algorithm</a:t>
            </a:r>
            <a:endParaRPr lang="es-ES"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visualization tools</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application</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478293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F8F290-9162-4903-9411-1C94C673E3EF}"/>
              </a:ext>
            </a:extLst>
          </p:cNvPr>
          <p:cNvSpPr>
            <a:spLocks noGrp="1"/>
          </p:cNvSpPr>
          <p:nvPr>
            <p:ph type="title"/>
          </p:nvPr>
        </p:nvSpPr>
        <p:spPr/>
        <p:txBody>
          <a:bodyPr/>
          <a:lstStyle/>
          <a:p>
            <a:r>
              <a:rPr lang="en-GB" dirty="0"/>
              <a:t>Methodology: recommendation algorithm</a:t>
            </a:r>
          </a:p>
        </p:txBody>
      </p:sp>
      <p:sp>
        <p:nvSpPr>
          <p:cNvPr id="3" name="Marcador de contenido 2">
            <a:extLst>
              <a:ext uri="{FF2B5EF4-FFF2-40B4-BE49-F238E27FC236}">
                <a16:creationId xmlns:a16="http://schemas.microsoft.com/office/drawing/2014/main" id="{A1248449-BC1A-46AD-A2FF-6A447D42DB0D}"/>
              </a:ext>
            </a:extLst>
          </p:cNvPr>
          <p:cNvSpPr>
            <a:spLocks noGrp="1"/>
          </p:cNvSpPr>
          <p:nvPr>
            <p:ph idx="1"/>
          </p:nvPr>
        </p:nvSpPr>
        <p:spPr/>
        <p:txBody>
          <a:bodyPr>
            <a:normAutofit fontScale="85000" lnSpcReduction="10000"/>
          </a:bodyPr>
          <a:lstStyle/>
          <a:p>
            <a:r>
              <a:rPr lang="en-GB" dirty="0"/>
              <a:t>Algorithm implemented as a function. Inputs:</a:t>
            </a:r>
          </a:p>
          <a:p>
            <a:pPr lvl="1"/>
            <a:r>
              <a:rPr lang="en-GB" dirty="0"/>
              <a:t>criterium: similarity or density.</a:t>
            </a:r>
          </a:p>
          <a:p>
            <a:pPr lvl="1"/>
            <a:r>
              <a:rPr lang="en-GB" dirty="0"/>
              <a:t>dataframe: Dataframe with the venues density of the postal codes to be considered.</a:t>
            </a:r>
          </a:p>
          <a:p>
            <a:pPr lvl="1"/>
            <a:r>
              <a:rPr lang="en-GB" dirty="0" err="1"/>
              <a:t>similarity_reference</a:t>
            </a:r>
            <a:r>
              <a:rPr lang="en-GB" dirty="0"/>
              <a:t>: Maximum distance possible between two postal codes. Used as reference.</a:t>
            </a:r>
          </a:p>
          <a:p>
            <a:pPr lvl="1"/>
            <a:r>
              <a:rPr lang="en-GB" dirty="0"/>
              <a:t>reference: if similarity criterium used, venues density of the reference postal code</a:t>
            </a:r>
          </a:p>
          <a:p>
            <a:pPr lvl="1"/>
            <a:r>
              <a:rPr lang="en-GB" dirty="0"/>
              <a:t>venues: venue categories to take into account for the recommendation.</a:t>
            </a:r>
          </a:p>
          <a:p>
            <a:pPr lvl="1"/>
            <a:r>
              <a:rPr lang="en-GB" dirty="0" err="1"/>
              <a:t>Recommendator_enhancer</a:t>
            </a:r>
            <a:r>
              <a:rPr lang="en-GB" dirty="0"/>
              <a:t>: calibrates the recommendation marks.</a:t>
            </a:r>
          </a:p>
          <a:p>
            <a:pPr lvl="1"/>
            <a:r>
              <a:rPr lang="en-GB" dirty="0" err="1"/>
              <a:t>Similarity_enhancer</a:t>
            </a:r>
            <a:r>
              <a:rPr lang="en-GB" dirty="0"/>
              <a:t>: if similarity criterium used, calibrates the similarity marks.</a:t>
            </a:r>
          </a:p>
          <a:p>
            <a:r>
              <a:rPr lang="en-GB" dirty="0"/>
              <a:t>Outputs:</a:t>
            </a:r>
          </a:p>
          <a:p>
            <a:pPr lvl="1"/>
            <a:r>
              <a:rPr lang="en-GB" dirty="0"/>
              <a:t>Array with recommendation marks.</a:t>
            </a:r>
          </a:p>
          <a:p>
            <a:pPr lvl="1"/>
            <a:r>
              <a:rPr lang="en-GB" dirty="0"/>
              <a:t>Array with similarity marks if similarity criterium used.</a:t>
            </a:r>
          </a:p>
          <a:p>
            <a:pPr lvl="1"/>
            <a:r>
              <a:rPr lang="en-GB" dirty="0"/>
              <a:t>Array with densities if density criterium used.</a:t>
            </a:r>
          </a:p>
          <a:p>
            <a:pPr lvl="1"/>
            <a:endParaRPr lang="en-GB" dirty="0"/>
          </a:p>
        </p:txBody>
      </p:sp>
    </p:spTree>
    <p:extLst>
      <p:ext uri="{BB962C8B-B14F-4D97-AF65-F5344CB8AC3E}">
        <p14:creationId xmlns:p14="http://schemas.microsoft.com/office/powerpoint/2010/main" val="40426290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F8F290-9162-4903-9411-1C94C673E3EF}"/>
              </a:ext>
            </a:extLst>
          </p:cNvPr>
          <p:cNvSpPr>
            <a:spLocks noGrp="1"/>
          </p:cNvSpPr>
          <p:nvPr>
            <p:ph type="title"/>
          </p:nvPr>
        </p:nvSpPr>
        <p:spPr/>
        <p:txBody>
          <a:bodyPr/>
          <a:lstStyle/>
          <a:p>
            <a:r>
              <a:rPr lang="en-GB" dirty="0"/>
              <a:t>Methodology: recommendation algorithm for similarity</a:t>
            </a:r>
          </a:p>
        </p:txBody>
      </p:sp>
      <p:sp>
        <p:nvSpPr>
          <p:cNvPr id="3" name="Marcador de contenido 2">
            <a:extLst>
              <a:ext uri="{FF2B5EF4-FFF2-40B4-BE49-F238E27FC236}">
                <a16:creationId xmlns:a16="http://schemas.microsoft.com/office/drawing/2014/main" id="{A1248449-BC1A-46AD-A2FF-6A447D42DB0D}"/>
              </a:ext>
            </a:extLst>
          </p:cNvPr>
          <p:cNvSpPr>
            <a:spLocks noGrp="1"/>
          </p:cNvSpPr>
          <p:nvPr>
            <p:ph idx="1"/>
          </p:nvPr>
        </p:nvSpPr>
        <p:spPr/>
        <p:txBody>
          <a:bodyPr>
            <a:normAutofit fontScale="85000" lnSpcReduction="20000"/>
          </a:bodyPr>
          <a:lstStyle/>
          <a:p>
            <a:r>
              <a:rPr lang="en-GB" dirty="0"/>
              <a:t>Custom Nearest Neighbour algorithm.</a:t>
            </a:r>
          </a:p>
          <a:p>
            <a:pPr lvl="1"/>
            <a:r>
              <a:rPr lang="en-GB" dirty="0"/>
              <a:t>Compares Euclidean distance between postal code areas being considered using density of venue </a:t>
            </a:r>
            <a:r>
              <a:rPr lang="en-GB" dirty="0" err="1"/>
              <a:t>categores</a:t>
            </a:r>
            <a:r>
              <a:rPr lang="en-GB" dirty="0"/>
              <a:t>.</a:t>
            </a:r>
          </a:p>
          <a:p>
            <a:r>
              <a:rPr lang="en-GB" dirty="0"/>
              <a:t>Recommendation mark: normalized to maximum value of distances got, inverted and converted to percentage.</a:t>
            </a:r>
          </a:p>
          <a:p>
            <a:pPr lvl="1"/>
            <a:r>
              <a:rPr lang="en-GB" dirty="0"/>
              <a:t>The highest the better.</a:t>
            </a:r>
          </a:p>
          <a:p>
            <a:pPr lvl="1"/>
            <a:r>
              <a:rPr lang="en-GB" dirty="0"/>
              <a:t>Calibration through “</a:t>
            </a:r>
            <a:r>
              <a:rPr lang="en-GB" dirty="0" err="1"/>
              <a:t>recommendator_mark</a:t>
            </a:r>
            <a:r>
              <a:rPr lang="en-GB" dirty="0"/>
              <a:t>”:</a:t>
            </a:r>
          </a:p>
          <a:p>
            <a:pPr lvl="2"/>
            <a:r>
              <a:rPr lang="en-GB" dirty="0"/>
              <a:t>Between 0 and 1: decrements differences between recommendation marks.</a:t>
            </a:r>
          </a:p>
          <a:p>
            <a:pPr lvl="2"/>
            <a:r>
              <a:rPr lang="en-GB" dirty="0"/>
              <a:t>Over 1: increments differences between recommendation marks.</a:t>
            </a:r>
          </a:p>
          <a:p>
            <a:r>
              <a:rPr lang="en-GB" dirty="0"/>
              <a:t>Similarity mark: normalized “</a:t>
            </a:r>
            <a:r>
              <a:rPr lang="en-GB" dirty="0" err="1"/>
              <a:t>similarity_reference</a:t>
            </a:r>
            <a:r>
              <a:rPr lang="en-GB" dirty="0"/>
              <a:t>”, inverted and converted to percentage.</a:t>
            </a:r>
          </a:p>
          <a:p>
            <a:pPr lvl="1"/>
            <a:r>
              <a:rPr lang="en-GB" dirty="0"/>
              <a:t>The highest the better.</a:t>
            </a:r>
          </a:p>
          <a:p>
            <a:pPr lvl="1"/>
            <a:r>
              <a:rPr lang="en-GB" dirty="0"/>
              <a:t>Calibration through “</a:t>
            </a:r>
            <a:r>
              <a:rPr lang="en-GB" dirty="0" err="1"/>
              <a:t>similarity_mark</a:t>
            </a:r>
            <a:r>
              <a:rPr lang="en-GB" dirty="0"/>
              <a:t>”:</a:t>
            </a:r>
          </a:p>
          <a:p>
            <a:pPr lvl="2"/>
            <a:r>
              <a:rPr lang="en-GB" dirty="0"/>
              <a:t>Between 0 and 1: decrements differences between similarity marks.</a:t>
            </a:r>
          </a:p>
          <a:p>
            <a:pPr lvl="2"/>
            <a:r>
              <a:rPr lang="en-GB" dirty="0"/>
              <a:t>Over 1: increments differences between similarity marks.</a:t>
            </a:r>
          </a:p>
          <a:p>
            <a:endParaRPr lang="en-GB" dirty="0"/>
          </a:p>
          <a:p>
            <a:pPr lvl="1"/>
            <a:endParaRPr lang="en-GB" dirty="0"/>
          </a:p>
        </p:txBody>
      </p:sp>
    </p:spTree>
    <p:extLst>
      <p:ext uri="{BB962C8B-B14F-4D97-AF65-F5344CB8AC3E}">
        <p14:creationId xmlns:p14="http://schemas.microsoft.com/office/powerpoint/2010/main" val="3276660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5EDED7-7175-491F-AA53-73F77B0AFF80}"/>
              </a:ext>
            </a:extLst>
          </p:cNvPr>
          <p:cNvSpPr>
            <a:spLocks noGrp="1"/>
          </p:cNvSpPr>
          <p:nvPr>
            <p:ph type="title"/>
          </p:nvPr>
        </p:nvSpPr>
        <p:spPr/>
        <p:txBody>
          <a:bodyPr/>
          <a:lstStyle/>
          <a:p>
            <a:r>
              <a:rPr lang="es-ES" dirty="0" err="1"/>
              <a:t>Index</a:t>
            </a:r>
            <a:endParaRPr lang="es-ES" dirty="0"/>
          </a:p>
        </p:txBody>
      </p:sp>
      <p:sp>
        <p:nvSpPr>
          <p:cNvPr id="3" name="Marcador de contenido 2">
            <a:extLst>
              <a:ext uri="{FF2B5EF4-FFF2-40B4-BE49-F238E27FC236}">
                <a16:creationId xmlns:a16="http://schemas.microsoft.com/office/drawing/2014/main" id="{05425B6E-9A93-4334-8DF7-BE095D3E7276}"/>
              </a:ext>
            </a:extLst>
          </p:cNvPr>
          <p:cNvSpPr>
            <a:spLocks noGrp="1"/>
          </p:cNvSpPr>
          <p:nvPr>
            <p:ph idx="1"/>
          </p:nvPr>
        </p:nvSpPr>
        <p:spPr/>
        <p:txBody>
          <a:bodyPr/>
          <a:lstStyle/>
          <a:p>
            <a:r>
              <a:rPr lang="en-GB" b="1" dirty="0">
                <a:solidFill>
                  <a:schemeClr val="accent1">
                    <a:lumMod val="75000"/>
                  </a:schemeClr>
                </a:solidFill>
              </a:rPr>
              <a:t>Introduction</a:t>
            </a:r>
          </a:p>
          <a:p>
            <a:r>
              <a:rPr lang="en-GB" dirty="0"/>
              <a:t>Data to use</a:t>
            </a:r>
          </a:p>
          <a:p>
            <a:r>
              <a:rPr lang="en-GB" dirty="0"/>
              <a:t>Methodology</a:t>
            </a:r>
          </a:p>
          <a:p>
            <a:r>
              <a:rPr lang="en-GB" dirty="0"/>
              <a:t>Results</a:t>
            </a:r>
          </a:p>
          <a:p>
            <a:r>
              <a:rPr lang="en-GB" dirty="0"/>
              <a:t>Discussion</a:t>
            </a:r>
          </a:p>
          <a:p>
            <a:r>
              <a:rPr lang="en-GB" dirty="0" err="1"/>
              <a:t>Conclussions</a:t>
            </a:r>
            <a:endParaRPr lang="en-GB" dirty="0"/>
          </a:p>
        </p:txBody>
      </p:sp>
    </p:spTree>
    <p:extLst>
      <p:ext uri="{BB962C8B-B14F-4D97-AF65-F5344CB8AC3E}">
        <p14:creationId xmlns:p14="http://schemas.microsoft.com/office/powerpoint/2010/main" val="36325406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742ADB-161F-41B8-B498-27CB70D062A8}"/>
              </a:ext>
            </a:extLst>
          </p:cNvPr>
          <p:cNvSpPr>
            <a:spLocks noGrp="1"/>
          </p:cNvSpPr>
          <p:nvPr>
            <p:ph type="title"/>
          </p:nvPr>
        </p:nvSpPr>
        <p:spPr/>
        <p:txBody>
          <a:bodyPr/>
          <a:lstStyle/>
          <a:p>
            <a:r>
              <a:rPr lang="en-GB" dirty="0"/>
              <a:t>Methodology: recommendation algorithm for similarity</a:t>
            </a:r>
          </a:p>
        </p:txBody>
      </p:sp>
      <p:sp>
        <p:nvSpPr>
          <p:cNvPr id="4" name="Marcador de texto 3">
            <a:extLst>
              <a:ext uri="{FF2B5EF4-FFF2-40B4-BE49-F238E27FC236}">
                <a16:creationId xmlns:a16="http://schemas.microsoft.com/office/drawing/2014/main" id="{D3277D79-9376-4E21-96B3-619A036927F0}"/>
              </a:ext>
            </a:extLst>
          </p:cNvPr>
          <p:cNvSpPr>
            <a:spLocks noGrp="1"/>
          </p:cNvSpPr>
          <p:nvPr>
            <p:ph type="body" sz="half" idx="2"/>
          </p:nvPr>
        </p:nvSpPr>
        <p:spPr/>
        <p:txBody>
          <a:bodyPr/>
          <a:lstStyle/>
          <a:p>
            <a:pPr marL="285750" indent="-285750">
              <a:buFont typeface="Wingdings" panose="05000000000000000000" pitchFamily="2" charset="2"/>
              <a:buChar char="Ø"/>
            </a:pPr>
            <a:r>
              <a:rPr lang="en-GB" dirty="0"/>
              <a:t>Testing with different recommendation enhancers.</a:t>
            </a:r>
          </a:p>
          <a:p>
            <a:pPr marL="285750" indent="-285750">
              <a:buFont typeface="Wingdings" panose="05000000000000000000" pitchFamily="2" charset="2"/>
              <a:buChar char="Ø"/>
            </a:pPr>
            <a:r>
              <a:rPr lang="en-GB" dirty="0"/>
              <a:t>Optimum recommendatory enhancer: 8 </a:t>
            </a:r>
          </a:p>
        </p:txBody>
      </p:sp>
      <p:pic>
        <p:nvPicPr>
          <p:cNvPr id="3074" name="Picture 2">
            <a:extLst>
              <a:ext uri="{FF2B5EF4-FFF2-40B4-BE49-F238E27FC236}">
                <a16:creationId xmlns:a16="http://schemas.microsoft.com/office/drawing/2014/main" id="{9481DCE0-57E3-48A1-9E03-F969A7722996}"/>
              </a:ext>
            </a:extLst>
          </p:cNvPr>
          <p:cNvPicPr>
            <a:picLocks noGrp="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31862" y="1171800"/>
            <a:ext cx="4514400" cy="451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48439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742ADB-161F-41B8-B498-27CB70D062A8}"/>
              </a:ext>
            </a:extLst>
          </p:cNvPr>
          <p:cNvSpPr>
            <a:spLocks noGrp="1"/>
          </p:cNvSpPr>
          <p:nvPr>
            <p:ph type="title"/>
          </p:nvPr>
        </p:nvSpPr>
        <p:spPr/>
        <p:txBody>
          <a:bodyPr/>
          <a:lstStyle/>
          <a:p>
            <a:r>
              <a:rPr lang="en-GB" dirty="0"/>
              <a:t>Methodology: recommendation algorithm for similarity</a:t>
            </a:r>
          </a:p>
        </p:txBody>
      </p:sp>
      <p:sp>
        <p:nvSpPr>
          <p:cNvPr id="4" name="Marcador de texto 3">
            <a:extLst>
              <a:ext uri="{FF2B5EF4-FFF2-40B4-BE49-F238E27FC236}">
                <a16:creationId xmlns:a16="http://schemas.microsoft.com/office/drawing/2014/main" id="{D3277D79-9376-4E21-96B3-619A036927F0}"/>
              </a:ext>
            </a:extLst>
          </p:cNvPr>
          <p:cNvSpPr>
            <a:spLocks noGrp="1"/>
          </p:cNvSpPr>
          <p:nvPr>
            <p:ph type="body" sz="half" idx="2"/>
          </p:nvPr>
        </p:nvSpPr>
        <p:spPr/>
        <p:txBody>
          <a:bodyPr/>
          <a:lstStyle/>
          <a:p>
            <a:pPr marL="285750" indent="-285750">
              <a:buFont typeface="Wingdings" panose="05000000000000000000" pitchFamily="2" charset="2"/>
              <a:buChar char="Ø"/>
            </a:pPr>
            <a:r>
              <a:rPr lang="en-GB" dirty="0"/>
              <a:t>Testing with different similarity enhancers.</a:t>
            </a:r>
          </a:p>
          <a:p>
            <a:pPr marL="285750" indent="-285750">
              <a:buFont typeface="Wingdings" panose="05000000000000000000" pitchFamily="2" charset="2"/>
              <a:buChar char="Ø"/>
            </a:pPr>
            <a:r>
              <a:rPr lang="en-GB" dirty="0"/>
              <a:t>Optimum similarity enhancer: 4</a:t>
            </a:r>
          </a:p>
        </p:txBody>
      </p:sp>
      <p:pic>
        <p:nvPicPr>
          <p:cNvPr id="7" name="Marcador de contenido 6">
            <a:extLst>
              <a:ext uri="{FF2B5EF4-FFF2-40B4-BE49-F238E27FC236}">
                <a16:creationId xmlns:a16="http://schemas.microsoft.com/office/drawing/2014/main" id="{1D42E20E-EB2E-4690-9564-92EF3B627D09}"/>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531862" y="1172369"/>
            <a:ext cx="4513262" cy="4513262"/>
          </a:xfrm>
          <a:prstGeom prst="rect">
            <a:avLst/>
          </a:prstGeom>
          <a:noFill/>
          <a:ln>
            <a:noFill/>
          </a:ln>
        </p:spPr>
      </p:pic>
    </p:spTree>
    <p:extLst>
      <p:ext uri="{BB962C8B-B14F-4D97-AF65-F5344CB8AC3E}">
        <p14:creationId xmlns:p14="http://schemas.microsoft.com/office/powerpoint/2010/main" val="12842424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F8F290-9162-4903-9411-1C94C673E3EF}"/>
              </a:ext>
            </a:extLst>
          </p:cNvPr>
          <p:cNvSpPr>
            <a:spLocks noGrp="1"/>
          </p:cNvSpPr>
          <p:nvPr>
            <p:ph type="title"/>
          </p:nvPr>
        </p:nvSpPr>
        <p:spPr/>
        <p:txBody>
          <a:bodyPr/>
          <a:lstStyle/>
          <a:p>
            <a:r>
              <a:rPr lang="en-GB" dirty="0"/>
              <a:t>Methodology: recommendation algorithm for density</a:t>
            </a:r>
          </a:p>
        </p:txBody>
      </p:sp>
      <p:sp>
        <p:nvSpPr>
          <p:cNvPr id="3" name="Marcador de contenido 2">
            <a:extLst>
              <a:ext uri="{FF2B5EF4-FFF2-40B4-BE49-F238E27FC236}">
                <a16:creationId xmlns:a16="http://schemas.microsoft.com/office/drawing/2014/main" id="{A1248449-BC1A-46AD-A2FF-6A447D42DB0D}"/>
              </a:ext>
            </a:extLst>
          </p:cNvPr>
          <p:cNvSpPr>
            <a:spLocks noGrp="1"/>
          </p:cNvSpPr>
          <p:nvPr>
            <p:ph idx="1"/>
          </p:nvPr>
        </p:nvSpPr>
        <p:spPr/>
        <p:txBody>
          <a:bodyPr>
            <a:normAutofit/>
          </a:bodyPr>
          <a:lstStyle/>
          <a:p>
            <a:r>
              <a:rPr lang="en-GB" dirty="0"/>
              <a:t>Recommendation mark: density of venues normalized to it’s maximum, inverted and converted to percentages.</a:t>
            </a:r>
          </a:p>
          <a:p>
            <a:pPr lvl="1"/>
            <a:r>
              <a:rPr lang="en-GB" dirty="0"/>
              <a:t>The highest the better.</a:t>
            </a:r>
          </a:p>
          <a:p>
            <a:pPr lvl="1"/>
            <a:r>
              <a:rPr lang="en-GB" dirty="0"/>
              <a:t>Calibration through “</a:t>
            </a:r>
            <a:r>
              <a:rPr lang="en-GB" dirty="0" err="1"/>
              <a:t>recommendator_mark</a:t>
            </a:r>
            <a:r>
              <a:rPr lang="en-GB" dirty="0"/>
              <a:t>”:</a:t>
            </a:r>
          </a:p>
          <a:p>
            <a:pPr lvl="2"/>
            <a:r>
              <a:rPr lang="en-GB" dirty="0"/>
              <a:t>Between 0 and 1: decrements differences between recommendation marks.</a:t>
            </a:r>
          </a:p>
          <a:p>
            <a:pPr lvl="2"/>
            <a:r>
              <a:rPr lang="en-GB" dirty="0"/>
              <a:t>Over 1: increments differences between recommendation marks.</a:t>
            </a:r>
          </a:p>
          <a:p>
            <a:r>
              <a:rPr lang="en-GB" dirty="0"/>
              <a:t>Density: array of density of venues by square kilometre for each considered postal code.</a:t>
            </a:r>
          </a:p>
          <a:p>
            <a:endParaRPr lang="en-GB" dirty="0"/>
          </a:p>
          <a:p>
            <a:pPr lvl="1"/>
            <a:endParaRPr lang="en-GB" dirty="0"/>
          </a:p>
        </p:txBody>
      </p:sp>
    </p:spTree>
    <p:extLst>
      <p:ext uri="{BB962C8B-B14F-4D97-AF65-F5344CB8AC3E}">
        <p14:creationId xmlns:p14="http://schemas.microsoft.com/office/powerpoint/2010/main" val="26044772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742ADB-161F-41B8-B498-27CB70D062A8}"/>
              </a:ext>
            </a:extLst>
          </p:cNvPr>
          <p:cNvSpPr>
            <a:spLocks noGrp="1"/>
          </p:cNvSpPr>
          <p:nvPr>
            <p:ph type="title"/>
          </p:nvPr>
        </p:nvSpPr>
        <p:spPr/>
        <p:txBody>
          <a:bodyPr/>
          <a:lstStyle/>
          <a:p>
            <a:r>
              <a:rPr lang="en-GB" dirty="0"/>
              <a:t>Methodology: recommendation algorithm for density</a:t>
            </a:r>
          </a:p>
        </p:txBody>
      </p:sp>
      <p:sp>
        <p:nvSpPr>
          <p:cNvPr id="4" name="Marcador de texto 3">
            <a:extLst>
              <a:ext uri="{FF2B5EF4-FFF2-40B4-BE49-F238E27FC236}">
                <a16:creationId xmlns:a16="http://schemas.microsoft.com/office/drawing/2014/main" id="{D3277D79-9376-4E21-96B3-619A036927F0}"/>
              </a:ext>
            </a:extLst>
          </p:cNvPr>
          <p:cNvSpPr>
            <a:spLocks noGrp="1"/>
          </p:cNvSpPr>
          <p:nvPr>
            <p:ph type="body" sz="half" idx="2"/>
          </p:nvPr>
        </p:nvSpPr>
        <p:spPr/>
        <p:txBody>
          <a:bodyPr/>
          <a:lstStyle/>
          <a:p>
            <a:pPr marL="285750" indent="-285750">
              <a:buFont typeface="Wingdings" panose="05000000000000000000" pitchFamily="2" charset="2"/>
              <a:buChar char="Ø"/>
            </a:pPr>
            <a:r>
              <a:rPr lang="en-GB" dirty="0"/>
              <a:t>Testing with different recommendation enhancers.</a:t>
            </a:r>
          </a:p>
          <a:p>
            <a:pPr marL="285750" indent="-285750">
              <a:buFont typeface="Wingdings" panose="05000000000000000000" pitchFamily="2" charset="2"/>
              <a:buChar char="Ø"/>
            </a:pPr>
            <a:r>
              <a:rPr lang="en-GB" dirty="0"/>
              <a:t>Optimum recommendatory enhancer: 0.5 </a:t>
            </a:r>
          </a:p>
        </p:txBody>
      </p:sp>
      <p:pic>
        <p:nvPicPr>
          <p:cNvPr id="6" name="Marcador de contenido 5">
            <a:extLst>
              <a:ext uri="{FF2B5EF4-FFF2-40B4-BE49-F238E27FC236}">
                <a16:creationId xmlns:a16="http://schemas.microsoft.com/office/drawing/2014/main" id="{75BCAD2D-CA63-445C-95B9-1762254C1523}"/>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531862" y="1171800"/>
            <a:ext cx="4514400" cy="4514400"/>
          </a:xfrm>
          <a:prstGeom prst="rect">
            <a:avLst/>
          </a:prstGeom>
          <a:noFill/>
          <a:ln>
            <a:noFill/>
          </a:ln>
        </p:spPr>
      </p:pic>
    </p:spTree>
    <p:extLst>
      <p:ext uri="{BB962C8B-B14F-4D97-AF65-F5344CB8AC3E}">
        <p14:creationId xmlns:p14="http://schemas.microsoft.com/office/powerpoint/2010/main" val="10401049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BEC1CA-7E3E-4D6F-9E31-83999A46CC14}"/>
              </a:ext>
            </a:extLst>
          </p:cNvPr>
          <p:cNvSpPr>
            <a:spLocks noGrp="1"/>
          </p:cNvSpPr>
          <p:nvPr>
            <p:ph type="title"/>
          </p:nvPr>
        </p:nvSpPr>
        <p:spPr/>
        <p:txBody>
          <a:bodyPr/>
          <a:lstStyle/>
          <a:p>
            <a:r>
              <a:rPr lang="en-GB" dirty="0"/>
              <a:t>Methodology</a:t>
            </a:r>
          </a:p>
        </p:txBody>
      </p:sp>
      <p:sp>
        <p:nvSpPr>
          <p:cNvPr id="3" name="Marcador de contenido 2">
            <a:extLst>
              <a:ext uri="{FF2B5EF4-FFF2-40B4-BE49-F238E27FC236}">
                <a16:creationId xmlns:a16="http://schemas.microsoft.com/office/drawing/2014/main" id="{7BD2E9F8-DAD7-49AC-8708-AE6D16FC2EC8}"/>
              </a:ext>
            </a:extLst>
          </p:cNvPr>
          <p:cNvSpPr>
            <a:spLocks noGrp="1"/>
          </p:cNvSpPr>
          <p:nvPr>
            <p:ph idx="1"/>
          </p:nvPr>
        </p:nvSpPr>
        <p:spPr/>
        <p:txBody>
          <a:bodyPr/>
          <a:lstStyle/>
          <a:p>
            <a:pPr algn="just">
              <a:lnSpc>
                <a:spcPct val="110000"/>
              </a:lnSpc>
            </a:pPr>
            <a:r>
              <a:rPr lang="en-GB" dirty="0">
                <a:solidFill>
                  <a:srgbClr val="595959"/>
                </a:solidFill>
                <a:latin typeface="Calibri" panose="020F0502020204030204" pitchFamily="34" charset="0"/>
                <a:cs typeface="Times New Roman" panose="02020603050405020304" pitchFamily="18" charset="0"/>
              </a:rPr>
              <a:t>Development environment</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dirty="0">
                <a:solidFill>
                  <a:srgbClr val="595959"/>
                </a:solidFill>
                <a:latin typeface="Calibri" panose="020F0502020204030204" pitchFamily="34" charset="0"/>
                <a:cs typeface="Times New Roman" panose="02020603050405020304" pitchFamily="18" charset="0"/>
              </a:rPr>
              <a:t>Data obtention</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dirty="0">
                <a:solidFill>
                  <a:srgbClr val="595959"/>
                </a:solidFill>
                <a:latin typeface="Calibri" panose="020F0502020204030204" pitchFamily="34" charset="0"/>
                <a:cs typeface="Times New Roman" panose="02020603050405020304" pitchFamily="18" charset="0"/>
              </a:rPr>
              <a:t>Data processing</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dirty="0">
                <a:solidFill>
                  <a:srgbClr val="595959"/>
                </a:solidFill>
                <a:latin typeface="Calibri" panose="020F0502020204030204" pitchFamily="34" charset="0"/>
                <a:cs typeface="Times New Roman" panose="02020603050405020304" pitchFamily="18" charset="0"/>
              </a:rPr>
              <a:t>Build recommendation algorithm</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rPr>
              <a:t>Build visualization tools</a:t>
            </a:r>
            <a:endParaRPr lang="es-ES"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application</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211904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CD40C9-7402-4B62-97E0-CC3E0D845141}"/>
              </a:ext>
            </a:extLst>
          </p:cNvPr>
          <p:cNvSpPr>
            <a:spLocks noGrp="1"/>
          </p:cNvSpPr>
          <p:nvPr>
            <p:ph type="title"/>
          </p:nvPr>
        </p:nvSpPr>
        <p:spPr/>
        <p:txBody>
          <a:bodyPr/>
          <a:lstStyle/>
          <a:p>
            <a:r>
              <a:rPr lang="en-GB" dirty="0"/>
              <a:t>Methodology: visualization tools</a:t>
            </a:r>
          </a:p>
        </p:txBody>
      </p:sp>
      <p:sp>
        <p:nvSpPr>
          <p:cNvPr id="3" name="Marcador de contenido 2">
            <a:extLst>
              <a:ext uri="{FF2B5EF4-FFF2-40B4-BE49-F238E27FC236}">
                <a16:creationId xmlns:a16="http://schemas.microsoft.com/office/drawing/2014/main" id="{7D66CAEA-807C-4782-9028-B807753E6877}"/>
              </a:ext>
            </a:extLst>
          </p:cNvPr>
          <p:cNvSpPr>
            <a:spLocks noGrp="1"/>
          </p:cNvSpPr>
          <p:nvPr>
            <p:ph idx="1"/>
          </p:nvPr>
        </p:nvSpPr>
        <p:spPr/>
        <p:txBody>
          <a:bodyPr>
            <a:normAutofit/>
          </a:bodyPr>
          <a:lstStyle/>
          <a:p>
            <a:pPr algn="just">
              <a:lnSpc>
                <a:spcPct val="110000"/>
              </a:lnSpc>
              <a:spcBef>
                <a:spcPts val="600"/>
              </a:spcBef>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Two functions implemented</a:t>
            </a:r>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a:t>
            </a:r>
          </a:p>
          <a:p>
            <a:pPr lvl="1" algn="just">
              <a:lnSpc>
                <a:spcPct val="110000"/>
              </a:lnSpc>
              <a:spcBef>
                <a:spcPts val="600"/>
              </a:spcBef>
              <a:spcAft>
                <a:spcPts val="1000"/>
              </a:spcAft>
            </a:pP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One</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for</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similarity</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critérium.</a:t>
            </a:r>
          </a:p>
          <a:p>
            <a:pPr lvl="1" algn="just">
              <a:lnSpc>
                <a:spcPct val="110000"/>
              </a:lnSpc>
              <a:spcBef>
                <a:spcPts val="600"/>
              </a:spcBef>
              <a:spcAft>
                <a:spcPts val="1000"/>
              </a:spcAft>
            </a:pP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One</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for</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density</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critérium.</a:t>
            </a:r>
          </a:p>
          <a:p>
            <a:pPr algn="just">
              <a:lnSpc>
                <a:spcPct val="110000"/>
              </a:lnSpc>
              <a:spcBef>
                <a:spcPts val="600"/>
              </a:spcBef>
              <a:spcAft>
                <a:spcPts val="1000"/>
              </a:spcAft>
            </a:pPr>
            <a:r>
              <a:rPr lang="en-GB"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Both functions will show a choropleth map of a city chosen:</a:t>
            </a:r>
          </a:p>
          <a:p>
            <a:pPr lvl="1" algn="just">
              <a:lnSpc>
                <a:spcPct val="110000"/>
              </a:lnSpc>
              <a:spcBef>
                <a:spcPts val="600"/>
              </a:spcBef>
              <a:spcAft>
                <a:spcPts val="1000"/>
              </a:spcAft>
            </a:pPr>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Postal codes remarked in green: the darker the more recommended.</a:t>
            </a:r>
          </a:p>
          <a:p>
            <a:pPr lvl="1" algn="just">
              <a:lnSpc>
                <a:spcPct val="110000"/>
              </a:lnSpc>
              <a:spcBef>
                <a:spcPts val="600"/>
              </a:spcBef>
              <a:spcAft>
                <a:spcPts val="1000"/>
              </a:spcAft>
            </a:pPr>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Info tooltips when mouse placed over postal code area.</a:t>
            </a:r>
          </a:p>
        </p:txBody>
      </p:sp>
    </p:spTree>
    <p:extLst>
      <p:ext uri="{BB962C8B-B14F-4D97-AF65-F5344CB8AC3E}">
        <p14:creationId xmlns:p14="http://schemas.microsoft.com/office/powerpoint/2010/main" val="24673324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15C4E-BEA8-46AC-8CAE-14A0C4F9FB7F}"/>
              </a:ext>
            </a:extLst>
          </p:cNvPr>
          <p:cNvSpPr>
            <a:spLocks noGrp="1"/>
          </p:cNvSpPr>
          <p:nvPr>
            <p:ph type="title"/>
          </p:nvPr>
        </p:nvSpPr>
        <p:spPr/>
        <p:txBody>
          <a:bodyPr/>
          <a:lstStyle/>
          <a:p>
            <a:r>
              <a:rPr lang="en-GB" dirty="0"/>
              <a:t>Methodology: visualization tools</a:t>
            </a:r>
          </a:p>
        </p:txBody>
      </p:sp>
      <p:sp>
        <p:nvSpPr>
          <p:cNvPr id="3" name="Marcador de contenido 2">
            <a:extLst>
              <a:ext uri="{FF2B5EF4-FFF2-40B4-BE49-F238E27FC236}">
                <a16:creationId xmlns:a16="http://schemas.microsoft.com/office/drawing/2014/main" id="{CF478CCD-9CC3-4749-9423-249206DCB688}"/>
              </a:ext>
            </a:extLst>
          </p:cNvPr>
          <p:cNvSpPr>
            <a:spLocks noGrp="1"/>
          </p:cNvSpPr>
          <p:nvPr>
            <p:ph idx="1"/>
          </p:nvPr>
        </p:nvSpPr>
        <p:spPr/>
        <p:txBody>
          <a:bodyPr/>
          <a:lstStyle/>
          <a:p>
            <a:pPr marL="285750" indent="-285750">
              <a:buFont typeface="Wingdings" panose="05000000000000000000" pitchFamily="2" charset="2"/>
              <a:buChar char="Ø"/>
            </a:pPr>
            <a:r>
              <a:rPr lang="en-GB" dirty="0"/>
              <a:t>Function for similarity criterium. Input:</a:t>
            </a:r>
          </a:p>
          <a:p>
            <a:pPr marL="742813" lvl="1" indent="-285750" algn="just">
              <a:lnSpc>
                <a:spcPct val="110000"/>
              </a:lnSpc>
              <a:spcBef>
                <a:spcPts val="600"/>
              </a:spcBef>
              <a:buFont typeface="Wingdings" panose="05000000000000000000" pitchFamily="2" charset="2"/>
              <a:buChar char="Ø"/>
            </a:pPr>
            <a:r>
              <a:rPr lang="en-GB" sz="1800" dirty="0" err="1"/>
              <a:t>postal_code</a:t>
            </a:r>
            <a:r>
              <a:rPr lang="es-ES" sz="1800" dirty="0"/>
              <a:t>.</a:t>
            </a:r>
          </a:p>
          <a:p>
            <a:pPr marL="742813" lvl="1" indent="-285750" algn="just">
              <a:lnSpc>
                <a:spcPct val="110000"/>
              </a:lnSpc>
              <a:spcBef>
                <a:spcPts val="600"/>
              </a:spcBef>
              <a:buFont typeface="Wingdings" panose="05000000000000000000" pitchFamily="2" charset="2"/>
              <a:buChar char="Ø"/>
            </a:pPr>
            <a:r>
              <a:rPr lang="en-GB" sz="1800" dirty="0" err="1"/>
              <a:t>city_to_movein</a:t>
            </a:r>
            <a:r>
              <a:rPr lang="en-GB" sz="1800" dirty="0"/>
              <a:t>.</a:t>
            </a:r>
          </a:p>
          <a:p>
            <a:pPr marL="742813" lvl="1" indent="-285750" algn="just">
              <a:lnSpc>
                <a:spcPct val="110000"/>
              </a:lnSpc>
              <a:spcBef>
                <a:spcPts val="600"/>
              </a:spcBef>
              <a:buFont typeface="Wingdings" panose="05000000000000000000" pitchFamily="2" charset="2"/>
              <a:buChar char="Ø"/>
            </a:pPr>
            <a:r>
              <a:rPr lang="en-GB" sz="1800" dirty="0" err="1"/>
              <a:t>venues_selected</a:t>
            </a:r>
            <a:r>
              <a:rPr lang="en-GB" sz="1800" dirty="0"/>
              <a:t>.</a:t>
            </a:r>
          </a:p>
          <a:p>
            <a:endParaRPr lang="en-GB" dirty="0"/>
          </a:p>
        </p:txBody>
      </p:sp>
      <p:pic>
        <p:nvPicPr>
          <p:cNvPr id="4" name="Imagen 3">
            <a:extLst>
              <a:ext uri="{FF2B5EF4-FFF2-40B4-BE49-F238E27FC236}">
                <a16:creationId xmlns:a16="http://schemas.microsoft.com/office/drawing/2014/main" id="{F9597407-8D11-4807-8E17-5E638D53251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873962" y="2846677"/>
            <a:ext cx="5400040" cy="3194685"/>
          </a:xfrm>
          <a:prstGeom prst="rect">
            <a:avLst/>
          </a:prstGeom>
          <a:noFill/>
          <a:ln>
            <a:noFill/>
          </a:ln>
        </p:spPr>
      </p:pic>
    </p:spTree>
    <p:extLst>
      <p:ext uri="{BB962C8B-B14F-4D97-AF65-F5344CB8AC3E}">
        <p14:creationId xmlns:p14="http://schemas.microsoft.com/office/powerpoint/2010/main" val="14072315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15C4E-BEA8-46AC-8CAE-14A0C4F9FB7F}"/>
              </a:ext>
            </a:extLst>
          </p:cNvPr>
          <p:cNvSpPr>
            <a:spLocks noGrp="1"/>
          </p:cNvSpPr>
          <p:nvPr>
            <p:ph type="title"/>
          </p:nvPr>
        </p:nvSpPr>
        <p:spPr/>
        <p:txBody>
          <a:bodyPr/>
          <a:lstStyle/>
          <a:p>
            <a:r>
              <a:rPr lang="en-GB" dirty="0"/>
              <a:t>Methodology: visualization tools</a:t>
            </a:r>
          </a:p>
        </p:txBody>
      </p:sp>
      <p:sp>
        <p:nvSpPr>
          <p:cNvPr id="3" name="Marcador de contenido 2">
            <a:extLst>
              <a:ext uri="{FF2B5EF4-FFF2-40B4-BE49-F238E27FC236}">
                <a16:creationId xmlns:a16="http://schemas.microsoft.com/office/drawing/2014/main" id="{CF478CCD-9CC3-4749-9423-249206DCB688}"/>
              </a:ext>
            </a:extLst>
          </p:cNvPr>
          <p:cNvSpPr>
            <a:spLocks noGrp="1"/>
          </p:cNvSpPr>
          <p:nvPr>
            <p:ph idx="1"/>
          </p:nvPr>
        </p:nvSpPr>
        <p:spPr/>
        <p:txBody>
          <a:bodyPr/>
          <a:lstStyle/>
          <a:p>
            <a:pPr marL="285750" indent="-285750">
              <a:buFont typeface="Wingdings" panose="05000000000000000000" pitchFamily="2" charset="2"/>
              <a:buChar char="Ø"/>
            </a:pPr>
            <a:r>
              <a:rPr lang="en-GB" dirty="0"/>
              <a:t>Function for density criterium. Input:</a:t>
            </a:r>
          </a:p>
          <a:p>
            <a:pPr marL="742813" lvl="1" indent="-285750" algn="just">
              <a:lnSpc>
                <a:spcPct val="110000"/>
              </a:lnSpc>
              <a:spcBef>
                <a:spcPts val="600"/>
              </a:spcBef>
              <a:buFont typeface="Wingdings" panose="05000000000000000000" pitchFamily="2" charset="2"/>
              <a:buChar char="Ø"/>
            </a:pPr>
            <a:r>
              <a:rPr lang="en-GB" sz="1800" dirty="0" err="1"/>
              <a:t>city_to_movein</a:t>
            </a:r>
            <a:r>
              <a:rPr lang="en-GB" sz="1800" dirty="0"/>
              <a:t>.</a:t>
            </a:r>
          </a:p>
          <a:p>
            <a:pPr marL="742813" lvl="1" indent="-285750" algn="just">
              <a:lnSpc>
                <a:spcPct val="110000"/>
              </a:lnSpc>
              <a:spcBef>
                <a:spcPts val="600"/>
              </a:spcBef>
              <a:buFont typeface="Wingdings" panose="05000000000000000000" pitchFamily="2" charset="2"/>
              <a:buChar char="Ø"/>
            </a:pPr>
            <a:r>
              <a:rPr lang="en-GB" sz="1800" dirty="0" err="1"/>
              <a:t>venues_selected</a:t>
            </a:r>
            <a:r>
              <a:rPr lang="en-GB" sz="1800" dirty="0"/>
              <a:t>.</a:t>
            </a:r>
          </a:p>
          <a:p>
            <a:endParaRPr lang="en-GB" dirty="0"/>
          </a:p>
        </p:txBody>
      </p:sp>
      <p:pic>
        <p:nvPicPr>
          <p:cNvPr id="5" name="Imagen 4">
            <a:extLst>
              <a:ext uri="{FF2B5EF4-FFF2-40B4-BE49-F238E27FC236}">
                <a16:creationId xmlns:a16="http://schemas.microsoft.com/office/drawing/2014/main" id="{75463C71-C28B-4E74-A34B-9C50C05FD93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881582" y="2811752"/>
            <a:ext cx="5392420" cy="3229610"/>
          </a:xfrm>
          <a:prstGeom prst="rect">
            <a:avLst/>
          </a:prstGeom>
          <a:noFill/>
          <a:ln>
            <a:noFill/>
          </a:ln>
        </p:spPr>
      </p:pic>
    </p:spTree>
    <p:extLst>
      <p:ext uri="{BB962C8B-B14F-4D97-AF65-F5344CB8AC3E}">
        <p14:creationId xmlns:p14="http://schemas.microsoft.com/office/powerpoint/2010/main" val="8626930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BEC1CA-7E3E-4D6F-9E31-83999A46CC14}"/>
              </a:ext>
            </a:extLst>
          </p:cNvPr>
          <p:cNvSpPr>
            <a:spLocks noGrp="1"/>
          </p:cNvSpPr>
          <p:nvPr>
            <p:ph type="title"/>
          </p:nvPr>
        </p:nvSpPr>
        <p:spPr/>
        <p:txBody>
          <a:bodyPr/>
          <a:lstStyle/>
          <a:p>
            <a:r>
              <a:rPr lang="en-GB" dirty="0"/>
              <a:t>Methodology</a:t>
            </a:r>
          </a:p>
        </p:txBody>
      </p:sp>
      <p:sp>
        <p:nvSpPr>
          <p:cNvPr id="3" name="Marcador de contenido 2">
            <a:extLst>
              <a:ext uri="{FF2B5EF4-FFF2-40B4-BE49-F238E27FC236}">
                <a16:creationId xmlns:a16="http://schemas.microsoft.com/office/drawing/2014/main" id="{7BD2E9F8-DAD7-49AC-8708-AE6D16FC2EC8}"/>
              </a:ext>
            </a:extLst>
          </p:cNvPr>
          <p:cNvSpPr>
            <a:spLocks noGrp="1"/>
          </p:cNvSpPr>
          <p:nvPr>
            <p:ph idx="1"/>
          </p:nvPr>
        </p:nvSpPr>
        <p:spPr/>
        <p:txBody>
          <a:bodyPr/>
          <a:lstStyle/>
          <a:p>
            <a:pPr algn="just">
              <a:lnSpc>
                <a:spcPct val="110000"/>
              </a:lnSpc>
            </a:pPr>
            <a:r>
              <a:rPr lang="en-GB" dirty="0">
                <a:solidFill>
                  <a:srgbClr val="595959"/>
                </a:solidFill>
                <a:latin typeface="Calibri" panose="020F0502020204030204" pitchFamily="34" charset="0"/>
                <a:cs typeface="Times New Roman" panose="02020603050405020304" pitchFamily="18" charset="0"/>
              </a:rPr>
              <a:t>Development environment</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dirty="0">
                <a:solidFill>
                  <a:srgbClr val="595959"/>
                </a:solidFill>
                <a:latin typeface="Calibri" panose="020F0502020204030204" pitchFamily="34" charset="0"/>
                <a:cs typeface="Times New Roman" panose="02020603050405020304" pitchFamily="18" charset="0"/>
              </a:rPr>
              <a:t>Data obtention</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dirty="0">
                <a:solidFill>
                  <a:srgbClr val="595959"/>
                </a:solidFill>
                <a:latin typeface="Calibri" panose="020F0502020204030204" pitchFamily="34" charset="0"/>
                <a:cs typeface="Times New Roman" panose="02020603050405020304" pitchFamily="18" charset="0"/>
              </a:rPr>
              <a:t>Data processing</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dirty="0">
                <a:solidFill>
                  <a:srgbClr val="595959"/>
                </a:solidFill>
                <a:latin typeface="Calibri" panose="020F0502020204030204" pitchFamily="34" charset="0"/>
                <a:cs typeface="Times New Roman" panose="02020603050405020304" pitchFamily="18" charset="0"/>
              </a:rPr>
              <a:t>Build recommendation algorithm</a:t>
            </a:r>
            <a:endParaRPr lang="es-ES" dirty="0">
              <a:solidFill>
                <a:srgbClr val="595959"/>
              </a:solidFill>
              <a:latin typeface="Calibri" panose="020F0502020204030204" pitchFamily="34" charset="0"/>
              <a:cs typeface="Times New Roman" panose="02020603050405020304" pitchFamily="18" charset="0"/>
            </a:endParaRPr>
          </a:p>
          <a:p>
            <a:pPr algn="just">
              <a:lnSpc>
                <a:spcPct val="110000"/>
              </a:lnSpc>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Build visualization tools</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Aft>
                <a:spcPts val="1000"/>
              </a:spcAft>
            </a:pPr>
            <a:r>
              <a:rPr lang="en-GB"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rPr>
              <a:t>Build application</a:t>
            </a:r>
            <a:endParaRPr lang="es-ES" sz="1800" b="1"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722484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CD2D9E-BA6D-4EB1-8E28-622C8E7BDFB0}"/>
              </a:ext>
            </a:extLst>
          </p:cNvPr>
          <p:cNvSpPr>
            <a:spLocks noGrp="1"/>
          </p:cNvSpPr>
          <p:nvPr>
            <p:ph type="title"/>
          </p:nvPr>
        </p:nvSpPr>
        <p:spPr/>
        <p:txBody>
          <a:bodyPr/>
          <a:lstStyle/>
          <a:p>
            <a:r>
              <a:rPr lang="en-GB" dirty="0"/>
              <a:t>Methodology: application</a:t>
            </a:r>
          </a:p>
        </p:txBody>
      </p:sp>
      <p:sp>
        <p:nvSpPr>
          <p:cNvPr id="3" name="Marcador de contenido 2">
            <a:extLst>
              <a:ext uri="{FF2B5EF4-FFF2-40B4-BE49-F238E27FC236}">
                <a16:creationId xmlns:a16="http://schemas.microsoft.com/office/drawing/2014/main" id="{58908DC1-6EBF-4A88-B88F-24851BB95396}"/>
              </a:ext>
            </a:extLst>
          </p:cNvPr>
          <p:cNvSpPr>
            <a:spLocks noGrp="1"/>
          </p:cNvSpPr>
          <p:nvPr>
            <p:ph idx="1"/>
          </p:nvPr>
        </p:nvSpPr>
        <p:spPr/>
        <p:txBody>
          <a:bodyPr/>
          <a:lstStyle/>
          <a:p>
            <a:r>
              <a:rPr lang="en-GB" dirty="0"/>
              <a:t>Implemented with </a:t>
            </a:r>
            <a:r>
              <a:rPr lang="en-GB" dirty="0" err="1"/>
              <a:t>Ipython</a:t>
            </a:r>
            <a:r>
              <a:rPr lang="en-GB" dirty="0"/>
              <a:t> library.</a:t>
            </a:r>
          </a:p>
          <a:p>
            <a:r>
              <a:rPr lang="en-GB" dirty="0"/>
              <a:t>Use of recommendation algorithm and visualization tools.</a:t>
            </a:r>
          </a:p>
          <a:p>
            <a:r>
              <a:rPr lang="en-GB" dirty="0"/>
              <a:t>Two tabs, each one for the two criteriums.</a:t>
            </a:r>
          </a:p>
          <a:p>
            <a:r>
              <a:rPr lang="en-GB" dirty="0"/>
              <a:t>Postal code and city selected with dropdown selectors.</a:t>
            </a:r>
          </a:p>
          <a:p>
            <a:r>
              <a:rPr lang="en-GB" dirty="0"/>
              <a:t>Venue types selected with </a:t>
            </a:r>
            <a:r>
              <a:rPr lang="en-GB" dirty="0" err="1"/>
              <a:t>multiselectors</a:t>
            </a:r>
            <a:r>
              <a:rPr lang="en-GB" dirty="0"/>
              <a:t>.</a:t>
            </a:r>
          </a:p>
          <a:p>
            <a:r>
              <a:rPr lang="en-GB" dirty="0"/>
              <a:t>Basic error handling.</a:t>
            </a:r>
          </a:p>
        </p:txBody>
      </p:sp>
    </p:spTree>
    <p:extLst>
      <p:ext uri="{BB962C8B-B14F-4D97-AF65-F5344CB8AC3E}">
        <p14:creationId xmlns:p14="http://schemas.microsoft.com/office/powerpoint/2010/main" val="568279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6DBEBF-F485-48C1-8EE3-E55392F0529E}"/>
              </a:ext>
            </a:extLst>
          </p:cNvPr>
          <p:cNvSpPr>
            <a:spLocks noGrp="1"/>
          </p:cNvSpPr>
          <p:nvPr>
            <p:ph type="title"/>
          </p:nvPr>
        </p:nvSpPr>
        <p:spPr/>
        <p:txBody>
          <a:bodyPr/>
          <a:lstStyle/>
          <a:p>
            <a:r>
              <a:rPr lang="en-GB" dirty="0"/>
              <a:t>Introduction</a:t>
            </a:r>
          </a:p>
        </p:txBody>
      </p:sp>
      <p:sp>
        <p:nvSpPr>
          <p:cNvPr id="3" name="Marcador de contenido 2">
            <a:extLst>
              <a:ext uri="{FF2B5EF4-FFF2-40B4-BE49-F238E27FC236}">
                <a16:creationId xmlns:a16="http://schemas.microsoft.com/office/drawing/2014/main" id="{DBB6F348-82C2-41D9-92E2-B5B989995B05}"/>
              </a:ext>
            </a:extLst>
          </p:cNvPr>
          <p:cNvSpPr>
            <a:spLocks noGrp="1"/>
          </p:cNvSpPr>
          <p:nvPr>
            <p:ph idx="1"/>
          </p:nvPr>
        </p:nvSpPr>
        <p:spPr>
          <a:xfrm>
            <a:off x="677334" y="2160589"/>
            <a:ext cx="8596668" cy="2234129"/>
          </a:xfrm>
        </p:spPr>
        <p:txBody>
          <a:bodyPr>
            <a:normAutofit lnSpcReduction="10000"/>
          </a:bodyPr>
          <a:lstStyle/>
          <a:p>
            <a:pPr algn="just">
              <a:lnSpc>
                <a:spcPct val="110000"/>
              </a:lnSpc>
              <a:spcBef>
                <a:spcPts val="600"/>
              </a:spcBef>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When people need to move into another city, choosing the right area to live in the new city could be a challenge. </a:t>
            </a:r>
          </a:p>
          <a:p>
            <a:pPr lvl="1" algn="just">
              <a:lnSpc>
                <a:spcPct val="110000"/>
              </a:lnSpc>
              <a:spcBef>
                <a:spcPts val="600"/>
              </a:spcBef>
              <a:spcAft>
                <a:spcPts val="1000"/>
              </a:spcAft>
            </a:pPr>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Limited knowledge</a:t>
            </a:r>
            <a:endParaRPr lang="es-ES"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Bef>
                <a:spcPts val="600"/>
              </a:spcBef>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Postal code areas: universal city areas demarcation</a:t>
            </a:r>
          </a:p>
          <a:p>
            <a:pPr algn="just">
              <a:lnSpc>
                <a:spcPct val="110000"/>
              </a:lnSpc>
              <a:spcBef>
                <a:spcPts val="600"/>
              </a:spcBef>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Project idea:</a:t>
            </a:r>
          </a:p>
          <a:p>
            <a:pPr algn="just">
              <a:lnSpc>
                <a:spcPct val="110000"/>
              </a:lnSpc>
              <a:spcBef>
                <a:spcPts val="600"/>
              </a:spcBef>
              <a:spcAft>
                <a:spcPts val="1000"/>
              </a:spcAft>
            </a:pPr>
            <a:endPar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CuadroTexto 3">
            <a:extLst>
              <a:ext uri="{FF2B5EF4-FFF2-40B4-BE49-F238E27FC236}">
                <a16:creationId xmlns:a16="http://schemas.microsoft.com/office/drawing/2014/main" id="{AE21CD5C-DEA6-4295-A2C9-0455EBAD05DA}"/>
              </a:ext>
            </a:extLst>
          </p:cNvPr>
          <p:cNvSpPr txBox="1"/>
          <p:nvPr/>
        </p:nvSpPr>
        <p:spPr>
          <a:xfrm>
            <a:off x="1454949" y="4450547"/>
            <a:ext cx="7819053" cy="954107"/>
          </a:xfrm>
          <a:prstGeom prst="rect">
            <a:avLst/>
          </a:prstGeom>
          <a:noFill/>
        </p:spPr>
        <p:txBody>
          <a:bodyPr wrap="square" rtlCol="0">
            <a:spAutoFit/>
          </a:bodyPr>
          <a:lstStyle/>
          <a:p>
            <a:r>
              <a:rPr lang="en-GB" sz="2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Design a content-based recommendation system for choosing the postal code area to live in a new city</a:t>
            </a:r>
            <a:endParaRPr lang="es-ES" sz="2800" dirty="0"/>
          </a:p>
        </p:txBody>
      </p:sp>
    </p:spTree>
    <p:extLst>
      <p:ext uri="{BB962C8B-B14F-4D97-AF65-F5344CB8AC3E}">
        <p14:creationId xmlns:p14="http://schemas.microsoft.com/office/powerpoint/2010/main" val="13712330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8A8C89-7784-4BC1-8E3D-4A191F9CC006}"/>
              </a:ext>
            </a:extLst>
          </p:cNvPr>
          <p:cNvSpPr>
            <a:spLocks noGrp="1"/>
          </p:cNvSpPr>
          <p:nvPr>
            <p:ph type="title"/>
          </p:nvPr>
        </p:nvSpPr>
        <p:spPr/>
        <p:txBody>
          <a:bodyPr/>
          <a:lstStyle/>
          <a:p>
            <a:r>
              <a:rPr lang="en-GB" dirty="0"/>
              <a:t>Methodology: application</a:t>
            </a:r>
          </a:p>
        </p:txBody>
      </p:sp>
      <p:sp>
        <p:nvSpPr>
          <p:cNvPr id="3" name="Marcador de contenido 2">
            <a:extLst>
              <a:ext uri="{FF2B5EF4-FFF2-40B4-BE49-F238E27FC236}">
                <a16:creationId xmlns:a16="http://schemas.microsoft.com/office/drawing/2014/main" id="{A9041006-A494-46D0-B38D-ED046235E1A7}"/>
              </a:ext>
            </a:extLst>
          </p:cNvPr>
          <p:cNvSpPr>
            <a:spLocks noGrp="1"/>
          </p:cNvSpPr>
          <p:nvPr>
            <p:ph idx="1"/>
          </p:nvPr>
        </p:nvSpPr>
        <p:spPr/>
        <p:txBody>
          <a:bodyPr/>
          <a:lstStyle/>
          <a:p>
            <a:endParaRPr lang="en-GB"/>
          </a:p>
        </p:txBody>
      </p:sp>
      <p:pic>
        <p:nvPicPr>
          <p:cNvPr id="4" name="Imagen 3">
            <a:extLst>
              <a:ext uri="{FF2B5EF4-FFF2-40B4-BE49-F238E27FC236}">
                <a16:creationId xmlns:a16="http://schemas.microsoft.com/office/drawing/2014/main" id="{05FB207D-B8A4-4212-8FB5-5ECBAD12AB3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07428" y="2160589"/>
            <a:ext cx="8666574" cy="3880772"/>
          </a:xfrm>
          <a:prstGeom prst="rect">
            <a:avLst/>
          </a:prstGeom>
          <a:noFill/>
          <a:ln>
            <a:noFill/>
          </a:ln>
        </p:spPr>
      </p:pic>
    </p:spTree>
    <p:extLst>
      <p:ext uri="{BB962C8B-B14F-4D97-AF65-F5344CB8AC3E}">
        <p14:creationId xmlns:p14="http://schemas.microsoft.com/office/powerpoint/2010/main" val="9946959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5EDED7-7175-491F-AA53-73F77B0AFF80}"/>
              </a:ext>
            </a:extLst>
          </p:cNvPr>
          <p:cNvSpPr>
            <a:spLocks noGrp="1"/>
          </p:cNvSpPr>
          <p:nvPr>
            <p:ph type="title"/>
          </p:nvPr>
        </p:nvSpPr>
        <p:spPr/>
        <p:txBody>
          <a:bodyPr/>
          <a:lstStyle/>
          <a:p>
            <a:r>
              <a:rPr lang="es-ES" dirty="0" err="1"/>
              <a:t>Index</a:t>
            </a:r>
            <a:endParaRPr lang="es-ES" dirty="0"/>
          </a:p>
        </p:txBody>
      </p:sp>
      <p:sp>
        <p:nvSpPr>
          <p:cNvPr id="3" name="Marcador de contenido 2">
            <a:extLst>
              <a:ext uri="{FF2B5EF4-FFF2-40B4-BE49-F238E27FC236}">
                <a16:creationId xmlns:a16="http://schemas.microsoft.com/office/drawing/2014/main" id="{05425B6E-9A93-4334-8DF7-BE095D3E7276}"/>
              </a:ext>
            </a:extLst>
          </p:cNvPr>
          <p:cNvSpPr>
            <a:spLocks noGrp="1"/>
          </p:cNvSpPr>
          <p:nvPr>
            <p:ph idx="1"/>
          </p:nvPr>
        </p:nvSpPr>
        <p:spPr/>
        <p:txBody>
          <a:bodyPr/>
          <a:lstStyle/>
          <a:p>
            <a:r>
              <a:rPr lang="en-GB" dirty="0"/>
              <a:t>Introduction</a:t>
            </a:r>
          </a:p>
          <a:p>
            <a:r>
              <a:rPr lang="en-GB" dirty="0"/>
              <a:t>Data to use</a:t>
            </a:r>
          </a:p>
          <a:p>
            <a:r>
              <a:rPr lang="en-GB" dirty="0"/>
              <a:t>Methodology</a:t>
            </a:r>
          </a:p>
          <a:p>
            <a:r>
              <a:rPr lang="en-GB" b="1" dirty="0">
                <a:solidFill>
                  <a:schemeClr val="accent1">
                    <a:lumMod val="75000"/>
                  </a:schemeClr>
                </a:solidFill>
              </a:rPr>
              <a:t>Results</a:t>
            </a:r>
          </a:p>
          <a:p>
            <a:r>
              <a:rPr lang="en-GB" dirty="0"/>
              <a:t>Discussion</a:t>
            </a:r>
          </a:p>
          <a:p>
            <a:r>
              <a:rPr lang="en-GB" dirty="0" err="1"/>
              <a:t>Conclussions</a:t>
            </a:r>
            <a:endParaRPr lang="en-GB" dirty="0"/>
          </a:p>
        </p:txBody>
      </p:sp>
    </p:spTree>
    <p:extLst>
      <p:ext uri="{BB962C8B-B14F-4D97-AF65-F5344CB8AC3E}">
        <p14:creationId xmlns:p14="http://schemas.microsoft.com/office/powerpoint/2010/main" val="30012167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p:txBody>
          <a:bodyPr>
            <a:normAutofit/>
          </a:bodyPr>
          <a:lstStyle/>
          <a:p>
            <a:r>
              <a:rPr lang="en-GB" dirty="0"/>
              <a:t>From exploratory analysis using application, 5 hypothesis exposed:</a:t>
            </a:r>
          </a:p>
          <a:p>
            <a:pPr lvl="1"/>
            <a:r>
              <a:rPr lang="en-GB" dirty="0"/>
              <a:t>When using the similarity criterium:</a:t>
            </a:r>
          </a:p>
          <a:p>
            <a:pPr lvl="2"/>
            <a:r>
              <a:rPr lang="en-GB" dirty="0"/>
              <a:t>Correlation between the distances </a:t>
            </a:r>
            <a:r>
              <a:rPr lang="es-ES" dirty="0" err="1"/>
              <a:t>to</a:t>
            </a:r>
            <a:r>
              <a:rPr lang="es-ES" dirty="0"/>
              <a:t> </a:t>
            </a:r>
            <a:r>
              <a:rPr lang="es-ES" dirty="0" err="1"/>
              <a:t>city</a:t>
            </a:r>
            <a:r>
              <a:rPr lang="es-ES" dirty="0"/>
              <a:t> centre </a:t>
            </a:r>
            <a:r>
              <a:rPr lang="es-ES" dirty="0" err="1"/>
              <a:t>of</a:t>
            </a:r>
            <a:r>
              <a:rPr lang="es-ES" dirty="0"/>
              <a:t> </a:t>
            </a:r>
            <a:r>
              <a:rPr lang="es-ES" dirty="0" err="1"/>
              <a:t>the</a:t>
            </a:r>
            <a:r>
              <a:rPr lang="es-ES" dirty="0"/>
              <a:t> </a:t>
            </a:r>
            <a:r>
              <a:rPr lang="es-ES" dirty="0" err="1"/>
              <a:t>reference</a:t>
            </a:r>
            <a:r>
              <a:rPr lang="es-ES" dirty="0"/>
              <a:t> postal </a:t>
            </a:r>
            <a:r>
              <a:rPr lang="es-ES" dirty="0" err="1"/>
              <a:t>code</a:t>
            </a:r>
            <a:r>
              <a:rPr lang="es-ES" dirty="0"/>
              <a:t> and </a:t>
            </a:r>
            <a:r>
              <a:rPr lang="es-ES" dirty="0" err="1"/>
              <a:t>the</a:t>
            </a:r>
            <a:r>
              <a:rPr lang="es-ES" dirty="0"/>
              <a:t> </a:t>
            </a:r>
            <a:r>
              <a:rPr lang="es-ES" dirty="0" err="1"/>
              <a:t>most</a:t>
            </a:r>
            <a:r>
              <a:rPr lang="es-ES" dirty="0"/>
              <a:t> </a:t>
            </a:r>
            <a:r>
              <a:rPr lang="es-ES" dirty="0" err="1"/>
              <a:t>recommended</a:t>
            </a:r>
            <a:r>
              <a:rPr lang="es-ES" dirty="0"/>
              <a:t> </a:t>
            </a:r>
            <a:r>
              <a:rPr lang="es-ES" dirty="0" err="1"/>
              <a:t>one</a:t>
            </a:r>
            <a:r>
              <a:rPr lang="es-ES" dirty="0"/>
              <a:t>.</a:t>
            </a:r>
          </a:p>
          <a:p>
            <a:pPr lvl="2"/>
            <a:r>
              <a:rPr lang="en-GB" dirty="0"/>
              <a:t>Correlation between the </a:t>
            </a:r>
            <a:r>
              <a:rPr lang="es-ES" dirty="0" err="1"/>
              <a:t>most</a:t>
            </a:r>
            <a:r>
              <a:rPr lang="es-ES" dirty="0"/>
              <a:t> </a:t>
            </a:r>
            <a:r>
              <a:rPr lang="es-ES" dirty="0" err="1"/>
              <a:t>common</a:t>
            </a:r>
            <a:r>
              <a:rPr lang="es-ES" dirty="0"/>
              <a:t> </a:t>
            </a:r>
            <a:r>
              <a:rPr lang="es-ES" dirty="0" err="1"/>
              <a:t>venue</a:t>
            </a:r>
            <a:r>
              <a:rPr lang="es-ES" dirty="0"/>
              <a:t> </a:t>
            </a:r>
            <a:r>
              <a:rPr lang="es-ES" dirty="0" err="1"/>
              <a:t>type</a:t>
            </a:r>
            <a:r>
              <a:rPr lang="es-ES" dirty="0"/>
              <a:t> </a:t>
            </a:r>
            <a:r>
              <a:rPr lang="es-ES" dirty="0" err="1"/>
              <a:t>of</a:t>
            </a:r>
            <a:r>
              <a:rPr lang="es-ES" dirty="0"/>
              <a:t> </a:t>
            </a:r>
            <a:r>
              <a:rPr lang="es-ES" dirty="0" err="1"/>
              <a:t>the</a:t>
            </a:r>
            <a:r>
              <a:rPr lang="es-ES" dirty="0"/>
              <a:t> </a:t>
            </a:r>
            <a:r>
              <a:rPr lang="es-ES" dirty="0" err="1"/>
              <a:t>reference</a:t>
            </a:r>
            <a:r>
              <a:rPr lang="es-ES" dirty="0"/>
              <a:t> postal </a:t>
            </a:r>
            <a:r>
              <a:rPr lang="es-ES" dirty="0" err="1"/>
              <a:t>code</a:t>
            </a:r>
            <a:r>
              <a:rPr lang="es-ES" dirty="0"/>
              <a:t> and </a:t>
            </a:r>
            <a:r>
              <a:rPr lang="es-ES" dirty="0" err="1"/>
              <a:t>the</a:t>
            </a:r>
            <a:r>
              <a:rPr lang="es-ES" dirty="0"/>
              <a:t> </a:t>
            </a:r>
            <a:r>
              <a:rPr lang="es-ES" dirty="0" err="1"/>
              <a:t>most</a:t>
            </a:r>
            <a:r>
              <a:rPr lang="es-ES" dirty="0"/>
              <a:t> </a:t>
            </a:r>
            <a:r>
              <a:rPr lang="es-ES" dirty="0" err="1"/>
              <a:t>recommended</a:t>
            </a:r>
            <a:r>
              <a:rPr lang="es-ES" dirty="0"/>
              <a:t> </a:t>
            </a:r>
            <a:r>
              <a:rPr lang="es-ES" dirty="0" err="1"/>
              <a:t>one</a:t>
            </a:r>
            <a:r>
              <a:rPr lang="es-ES" dirty="0"/>
              <a:t>.</a:t>
            </a:r>
          </a:p>
          <a:p>
            <a:pPr lvl="2"/>
            <a:r>
              <a:rPr lang="en-GB" dirty="0"/>
              <a:t>Two previous correlations can vary depending on the type of venues considered.</a:t>
            </a:r>
            <a:endParaRPr lang="es-ES" dirty="0"/>
          </a:p>
          <a:p>
            <a:pPr lvl="1"/>
            <a:r>
              <a:rPr lang="en-GB" dirty="0"/>
              <a:t>When using the density criterium:</a:t>
            </a:r>
          </a:p>
          <a:p>
            <a:pPr lvl="2"/>
            <a:r>
              <a:rPr lang="en-GB" dirty="0"/>
              <a:t>Correlation between the density of venues of a postal code and the distance of the postal code from its city centre.</a:t>
            </a:r>
            <a:endParaRPr lang="es-ES" dirty="0"/>
          </a:p>
          <a:p>
            <a:pPr lvl="2"/>
            <a:r>
              <a:rPr lang="en-GB" dirty="0"/>
              <a:t>Previous correlation, if existing can vary depending on the type of venues considered for doing the recommendation.</a:t>
            </a:r>
            <a:endParaRPr lang="es-ES" dirty="0"/>
          </a:p>
          <a:p>
            <a:endParaRPr lang="en-GB" dirty="0"/>
          </a:p>
        </p:txBody>
      </p:sp>
    </p:spTree>
    <p:extLst>
      <p:ext uri="{BB962C8B-B14F-4D97-AF65-F5344CB8AC3E}">
        <p14:creationId xmlns:p14="http://schemas.microsoft.com/office/powerpoint/2010/main" val="17349793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 Similarity criterium</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p:txBody>
          <a:bodyPr>
            <a:normAutofit/>
          </a:bodyPr>
          <a:lstStyle/>
          <a:p>
            <a:r>
              <a:rPr lang="es-ES" dirty="0" err="1"/>
              <a:t>Several</a:t>
            </a:r>
            <a:r>
              <a:rPr lang="es-ES" dirty="0"/>
              <a:t> </a:t>
            </a:r>
            <a:r>
              <a:rPr lang="es-ES" dirty="0" err="1"/>
              <a:t>recommendation</a:t>
            </a:r>
            <a:r>
              <a:rPr lang="es-ES" dirty="0"/>
              <a:t> dones:</a:t>
            </a:r>
          </a:p>
          <a:p>
            <a:pPr lvl="1"/>
            <a:r>
              <a:rPr lang="es-ES" dirty="0" err="1"/>
              <a:t>One</a:t>
            </a:r>
            <a:r>
              <a:rPr lang="es-ES" dirty="0"/>
              <a:t> </a:t>
            </a:r>
            <a:r>
              <a:rPr lang="es-ES" dirty="0" err="1"/>
              <a:t>for</a:t>
            </a:r>
            <a:r>
              <a:rPr lang="es-ES" dirty="0"/>
              <a:t> </a:t>
            </a:r>
            <a:r>
              <a:rPr lang="es-ES" dirty="0" err="1"/>
              <a:t>each</a:t>
            </a:r>
            <a:r>
              <a:rPr lang="es-ES" dirty="0"/>
              <a:t> </a:t>
            </a:r>
            <a:r>
              <a:rPr lang="es-ES" dirty="0" err="1"/>
              <a:t>combination</a:t>
            </a:r>
            <a:r>
              <a:rPr lang="es-ES" dirty="0"/>
              <a:t> </a:t>
            </a:r>
            <a:r>
              <a:rPr lang="es-ES" dirty="0" err="1"/>
              <a:t>of</a:t>
            </a:r>
            <a:r>
              <a:rPr lang="es-ES" dirty="0"/>
              <a:t> </a:t>
            </a:r>
            <a:r>
              <a:rPr lang="es-ES" dirty="0" err="1"/>
              <a:t>reference</a:t>
            </a:r>
            <a:r>
              <a:rPr lang="es-ES" dirty="0"/>
              <a:t> postal </a:t>
            </a:r>
            <a:r>
              <a:rPr lang="es-ES" dirty="0" err="1"/>
              <a:t>code</a:t>
            </a:r>
            <a:r>
              <a:rPr lang="es-ES" dirty="0"/>
              <a:t>, target </a:t>
            </a:r>
            <a:r>
              <a:rPr lang="es-ES" dirty="0" err="1"/>
              <a:t>city</a:t>
            </a:r>
            <a:r>
              <a:rPr lang="es-ES" dirty="0"/>
              <a:t> and 10 posible </a:t>
            </a:r>
            <a:r>
              <a:rPr lang="es-ES" dirty="0" err="1"/>
              <a:t>venue</a:t>
            </a:r>
            <a:r>
              <a:rPr lang="es-ES" dirty="0"/>
              <a:t> </a:t>
            </a:r>
            <a:r>
              <a:rPr lang="es-ES" dirty="0" err="1"/>
              <a:t>types</a:t>
            </a:r>
            <a:r>
              <a:rPr lang="es-ES" dirty="0"/>
              <a:t> </a:t>
            </a:r>
            <a:r>
              <a:rPr lang="es-ES" dirty="0" err="1"/>
              <a:t>lists</a:t>
            </a:r>
            <a:r>
              <a:rPr lang="es-ES" dirty="0"/>
              <a:t> </a:t>
            </a:r>
            <a:r>
              <a:rPr lang="es-ES" dirty="0" err="1"/>
              <a:t>to</a:t>
            </a:r>
            <a:r>
              <a:rPr lang="es-ES" dirty="0"/>
              <a:t> be </a:t>
            </a:r>
            <a:r>
              <a:rPr lang="es-ES" dirty="0" err="1"/>
              <a:t>considered</a:t>
            </a:r>
            <a:r>
              <a:rPr lang="es-ES" dirty="0"/>
              <a:t> (</a:t>
            </a:r>
            <a:r>
              <a:rPr lang="es-ES" dirty="0" err="1"/>
              <a:t>one</a:t>
            </a:r>
            <a:r>
              <a:rPr lang="es-ES" dirty="0"/>
              <a:t> </a:t>
            </a:r>
            <a:r>
              <a:rPr lang="es-ES" dirty="0" err="1"/>
              <a:t>including</a:t>
            </a:r>
            <a:r>
              <a:rPr lang="es-ES" dirty="0"/>
              <a:t> </a:t>
            </a:r>
            <a:r>
              <a:rPr lang="es-ES" dirty="0" err="1"/>
              <a:t>all</a:t>
            </a:r>
            <a:r>
              <a:rPr lang="es-ES" dirty="0"/>
              <a:t>).</a:t>
            </a:r>
          </a:p>
          <a:p>
            <a:pPr lvl="1"/>
            <a:r>
              <a:rPr lang="es-ES" dirty="0" err="1"/>
              <a:t>For</a:t>
            </a:r>
            <a:r>
              <a:rPr lang="es-ES" dirty="0"/>
              <a:t> </a:t>
            </a:r>
            <a:r>
              <a:rPr lang="es-ES" dirty="0" err="1"/>
              <a:t>each</a:t>
            </a:r>
            <a:r>
              <a:rPr lang="es-ES" dirty="0"/>
              <a:t> </a:t>
            </a:r>
            <a:r>
              <a:rPr lang="es-ES" dirty="0" err="1"/>
              <a:t>recommendation</a:t>
            </a:r>
            <a:r>
              <a:rPr lang="es-ES" dirty="0"/>
              <a:t>, </a:t>
            </a:r>
            <a:r>
              <a:rPr lang="es-ES" dirty="0" err="1"/>
              <a:t>save</a:t>
            </a:r>
            <a:r>
              <a:rPr lang="es-ES" dirty="0"/>
              <a:t>:</a:t>
            </a:r>
          </a:p>
          <a:p>
            <a:pPr lvl="2"/>
            <a:r>
              <a:rPr lang="es-ES" dirty="0" err="1"/>
              <a:t>Normalized</a:t>
            </a:r>
            <a:r>
              <a:rPr lang="es-ES" dirty="0"/>
              <a:t> </a:t>
            </a:r>
            <a:r>
              <a:rPr lang="es-ES" dirty="0" err="1"/>
              <a:t>distance</a:t>
            </a:r>
            <a:r>
              <a:rPr lang="es-ES" dirty="0"/>
              <a:t> </a:t>
            </a:r>
            <a:r>
              <a:rPr lang="es-ES" dirty="0" err="1"/>
              <a:t>to</a:t>
            </a:r>
            <a:r>
              <a:rPr lang="es-ES" dirty="0"/>
              <a:t> centre </a:t>
            </a:r>
            <a:r>
              <a:rPr lang="es-ES" dirty="0" err="1"/>
              <a:t>of</a:t>
            </a:r>
            <a:r>
              <a:rPr lang="es-ES" dirty="0"/>
              <a:t> </a:t>
            </a:r>
            <a:r>
              <a:rPr lang="es-ES" dirty="0" err="1"/>
              <a:t>both</a:t>
            </a:r>
            <a:r>
              <a:rPr lang="es-ES" dirty="0"/>
              <a:t> </a:t>
            </a:r>
            <a:r>
              <a:rPr lang="es-ES" dirty="0" err="1"/>
              <a:t>reference</a:t>
            </a:r>
            <a:r>
              <a:rPr lang="es-ES" dirty="0"/>
              <a:t> and </a:t>
            </a:r>
            <a:r>
              <a:rPr lang="es-ES" dirty="0" err="1"/>
              <a:t>most</a:t>
            </a:r>
            <a:r>
              <a:rPr lang="es-ES" dirty="0"/>
              <a:t> </a:t>
            </a:r>
            <a:r>
              <a:rPr lang="es-ES" dirty="0" err="1"/>
              <a:t>recommended</a:t>
            </a:r>
            <a:r>
              <a:rPr lang="es-ES" dirty="0"/>
              <a:t> postal </a:t>
            </a:r>
            <a:r>
              <a:rPr lang="es-ES" dirty="0" err="1"/>
              <a:t>codes</a:t>
            </a:r>
            <a:r>
              <a:rPr lang="es-ES" dirty="0"/>
              <a:t>.</a:t>
            </a:r>
          </a:p>
          <a:p>
            <a:pPr lvl="2"/>
            <a:r>
              <a:rPr lang="es-ES" dirty="0" err="1"/>
              <a:t>Most</a:t>
            </a:r>
            <a:r>
              <a:rPr lang="es-ES" dirty="0"/>
              <a:t> </a:t>
            </a:r>
            <a:r>
              <a:rPr lang="es-ES" dirty="0" err="1"/>
              <a:t>comon</a:t>
            </a:r>
            <a:r>
              <a:rPr lang="es-ES" dirty="0"/>
              <a:t> </a:t>
            </a:r>
            <a:r>
              <a:rPr lang="es-ES" dirty="0" err="1"/>
              <a:t>venue</a:t>
            </a:r>
            <a:r>
              <a:rPr lang="es-ES" dirty="0"/>
              <a:t> </a:t>
            </a:r>
            <a:r>
              <a:rPr lang="es-ES" dirty="0" err="1"/>
              <a:t>types</a:t>
            </a:r>
            <a:r>
              <a:rPr lang="es-ES" dirty="0"/>
              <a:t> </a:t>
            </a:r>
            <a:r>
              <a:rPr lang="es-ES" dirty="0" err="1"/>
              <a:t>of</a:t>
            </a:r>
            <a:r>
              <a:rPr lang="es-ES" dirty="0"/>
              <a:t> </a:t>
            </a:r>
            <a:r>
              <a:rPr lang="es-ES" dirty="0" err="1"/>
              <a:t>both</a:t>
            </a:r>
            <a:r>
              <a:rPr lang="es-ES" dirty="0"/>
              <a:t> </a:t>
            </a:r>
            <a:r>
              <a:rPr lang="es-ES" dirty="0" err="1"/>
              <a:t>reference</a:t>
            </a:r>
            <a:r>
              <a:rPr lang="es-ES" dirty="0"/>
              <a:t> and </a:t>
            </a:r>
            <a:r>
              <a:rPr lang="es-ES" dirty="0" err="1"/>
              <a:t>most</a:t>
            </a:r>
            <a:r>
              <a:rPr lang="es-ES" dirty="0"/>
              <a:t> </a:t>
            </a:r>
            <a:r>
              <a:rPr lang="es-ES" dirty="0" err="1"/>
              <a:t>recommended</a:t>
            </a:r>
            <a:r>
              <a:rPr lang="es-ES" dirty="0"/>
              <a:t> postal </a:t>
            </a:r>
            <a:r>
              <a:rPr lang="es-ES" dirty="0" err="1"/>
              <a:t>codes</a:t>
            </a:r>
            <a:r>
              <a:rPr lang="es-ES" dirty="0"/>
              <a:t>.</a:t>
            </a:r>
          </a:p>
          <a:p>
            <a:pPr lvl="2"/>
            <a:endParaRPr lang="es-ES" dirty="0"/>
          </a:p>
          <a:p>
            <a:endParaRPr lang="en-GB" dirty="0"/>
          </a:p>
        </p:txBody>
      </p:sp>
    </p:spTree>
    <p:extLst>
      <p:ext uri="{BB962C8B-B14F-4D97-AF65-F5344CB8AC3E}">
        <p14:creationId xmlns:p14="http://schemas.microsoft.com/office/powerpoint/2010/main" val="12596273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 Similarity criterium</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a:xfrm>
            <a:off x="677334" y="1488613"/>
            <a:ext cx="8596668" cy="3880773"/>
          </a:xfrm>
        </p:spPr>
        <p:txBody>
          <a:bodyPr>
            <a:normAutofit/>
          </a:bodyPr>
          <a:lstStyle/>
          <a:p>
            <a:r>
              <a:rPr lang="es-ES" dirty="0" err="1"/>
              <a:t>Correlation</a:t>
            </a:r>
            <a:r>
              <a:rPr lang="es-ES" dirty="0"/>
              <a:t> </a:t>
            </a:r>
            <a:r>
              <a:rPr lang="es-ES" dirty="0" err="1"/>
              <a:t>between</a:t>
            </a:r>
            <a:r>
              <a:rPr lang="es-ES" dirty="0"/>
              <a:t> </a:t>
            </a:r>
            <a:r>
              <a:rPr lang="es-ES" dirty="0" err="1"/>
              <a:t>distances</a:t>
            </a:r>
            <a:r>
              <a:rPr lang="es-ES" dirty="0"/>
              <a:t> </a:t>
            </a:r>
            <a:r>
              <a:rPr lang="es-ES" dirty="0" err="1"/>
              <a:t>to</a:t>
            </a:r>
            <a:r>
              <a:rPr lang="es-ES" dirty="0"/>
              <a:t> data centre (</a:t>
            </a:r>
            <a:r>
              <a:rPr lang="es-ES" dirty="0" err="1"/>
              <a:t>Scatter</a:t>
            </a:r>
            <a:r>
              <a:rPr lang="es-ES" dirty="0"/>
              <a:t> and </a:t>
            </a:r>
            <a:r>
              <a:rPr lang="es-ES" dirty="0" err="1"/>
              <a:t>correlation</a:t>
            </a:r>
            <a:r>
              <a:rPr lang="es-ES" dirty="0"/>
              <a:t>):</a:t>
            </a:r>
          </a:p>
          <a:p>
            <a:pPr lvl="2"/>
            <a:endParaRPr lang="es-ES" dirty="0"/>
          </a:p>
          <a:p>
            <a:endParaRPr lang="en-GB" dirty="0"/>
          </a:p>
        </p:txBody>
      </p:sp>
      <p:pic>
        <p:nvPicPr>
          <p:cNvPr id="8" name="Imagen 7">
            <a:extLst>
              <a:ext uri="{FF2B5EF4-FFF2-40B4-BE49-F238E27FC236}">
                <a16:creationId xmlns:a16="http://schemas.microsoft.com/office/drawing/2014/main" id="{5D8C6058-F21B-4487-ADB1-1C47D0FB2934}"/>
              </a:ext>
            </a:extLst>
          </p:cNvPr>
          <p:cNvPicPr>
            <a:picLocks noChangeAspect="1"/>
          </p:cNvPicPr>
          <p:nvPr/>
        </p:nvPicPr>
        <p:blipFill>
          <a:blip r:embed="rId2"/>
          <a:stretch>
            <a:fillRect/>
          </a:stretch>
        </p:blipFill>
        <p:spPr>
          <a:xfrm>
            <a:off x="1472690" y="1930400"/>
            <a:ext cx="7005955" cy="4398801"/>
          </a:xfrm>
          <a:prstGeom prst="rect">
            <a:avLst/>
          </a:prstGeom>
        </p:spPr>
      </p:pic>
    </p:spTree>
    <p:extLst>
      <p:ext uri="{BB962C8B-B14F-4D97-AF65-F5344CB8AC3E}">
        <p14:creationId xmlns:p14="http://schemas.microsoft.com/office/powerpoint/2010/main" val="16490160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 Similarity criterium</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a:xfrm>
            <a:off x="677334" y="1488613"/>
            <a:ext cx="8709262" cy="3880773"/>
          </a:xfrm>
        </p:spPr>
        <p:txBody>
          <a:bodyPr>
            <a:normAutofit/>
          </a:bodyPr>
          <a:lstStyle/>
          <a:p>
            <a:r>
              <a:rPr lang="es-ES" dirty="0" err="1"/>
              <a:t>Correlation</a:t>
            </a:r>
            <a:r>
              <a:rPr lang="es-ES" dirty="0"/>
              <a:t> </a:t>
            </a:r>
            <a:r>
              <a:rPr lang="es-ES" dirty="0" err="1"/>
              <a:t>between</a:t>
            </a:r>
            <a:r>
              <a:rPr lang="es-ES" dirty="0"/>
              <a:t> </a:t>
            </a:r>
            <a:r>
              <a:rPr lang="es-ES" dirty="0" err="1"/>
              <a:t>distances</a:t>
            </a:r>
            <a:r>
              <a:rPr lang="es-ES" dirty="0"/>
              <a:t> </a:t>
            </a:r>
            <a:r>
              <a:rPr lang="es-ES" dirty="0" err="1"/>
              <a:t>to</a:t>
            </a:r>
            <a:r>
              <a:rPr lang="es-ES" dirty="0"/>
              <a:t> data centre (</a:t>
            </a:r>
            <a:r>
              <a:rPr lang="es-ES" dirty="0" err="1"/>
              <a:t>Scatter</a:t>
            </a:r>
            <a:r>
              <a:rPr lang="es-ES" dirty="0"/>
              <a:t> and </a:t>
            </a:r>
            <a:r>
              <a:rPr lang="es-ES" dirty="0" err="1"/>
              <a:t>correlation</a:t>
            </a:r>
            <a:r>
              <a:rPr lang="es-ES" dirty="0"/>
              <a:t>) (cont.):</a:t>
            </a:r>
          </a:p>
          <a:p>
            <a:pPr lvl="2"/>
            <a:endParaRPr lang="es-ES" dirty="0"/>
          </a:p>
          <a:p>
            <a:endParaRPr lang="en-GB" dirty="0"/>
          </a:p>
        </p:txBody>
      </p:sp>
      <p:pic>
        <p:nvPicPr>
          <p:cNvPr id="5" name="Imagen 4">
            <a:extLst>
              <a:ext uri="{FF2B5EF4-FFF2-40B4-BE49-F238E27FC236}">
                <a16:creationId xmlns:a16="http://schemas.microsoft.com/office/drawing/2014/main" id="{D82C6C5A-681B-432F-A0EA-A1A176B299C7}"/>
              </a:ext>
            </a:extLst>
          </p:cNvPr>
          <p:cNvPicPr>
            <a:picLocks noChangeAspect="1"/>
          </p:cNvPicPr>
          <p:nvPr/>
        </p:nvPicPr>
        <p:blipFill>
          <a:blip r:embed="rId2"/>
          <a:stretch>
            <a:fillRect/>
          </a:stretch>
        </p:blipFill>
        <p:spPr>
          <a:xfrm>
            <a:off x="1655130" y="1930399"/>
            <a:ext cx="6835818" cy="4317999"/>
          </a:xfrm>
          <a:prstGeom prst="rect">
            <a:avLst/>
          </a:prstGeom>
        </p:spPr>
      </p:pic>
    </p:spTree>
    <p:extLst>
      <p:ext uri="{BB962C8B-B14F-4D97-AF65-F5344CB8AC3E}">
        <p14:creationId xmlns:p14="http://schemas.microsoft.com/office/powerpoint/2010/main" val="14006218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 Similarity criterium</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a:xfrm>
            <a:off x="677333" y="1488613"/>
            <a:ext cx="8699931" cy="4973147"/>
          </a:xfrm>
        </p:spPr>
        <p:txBody>
          <a:bodyPr>
            <a:normAutofit/>
          </a:bodyPr>
          <a:lstStyle/>
          <a:p>
            <a:r>
              <a:rPr lang="es-ES" dirty="0" err="1"/>
              <a:t>Correlation</a:t>
            </a:r>
            <a:r>
              <a:rPr lang="es-ES" dirty="0"/>
              <a:t> </a:t>
            </a:r>
            <a:r>
              <a:rPr lang="es-ES" dirty="0" err="1"/>
              <a:t>between</a:t>
            </a:r>
            <a:r>
              <a:rPr lang="es-ES" dirty="0"/>
              <a:t> </a:t>
            </a:r>
            <a:r>
              <a:rPr lang="es-ES" dirty="0" err="1"/>
              <a:t>distances</a:t>
            </a:r>
            <a:r>
              <a:rPr lang="es-ES" dirty="0"/>
              <a:t> </a:t>
            </a:r>
            <a:r>
              <a:rPr lang="es-ES" dirty="0" err="1"/>
              <a:t>to</a:t>
            </a:r>
            <a:r>
              <a:rPr lang="es-ES" dirty="0"/>
              <a:t> data centre (</a:t>
            </a:r>
            <a:r>
              <a:rPr lang="es-ES" dirty="0" err="1"/>
              <a:t>Scatter</a:t>
            </a:r>
            <a:r>
              <a:rPr lang="es-ES" dirty="0"/>
              <a:t> and </a:t>
            </a:r>
            <a:r>
              <a:rPr lang="es-ES" dirty="0" err="1"/>
              <a:t>correlation</a:t>
            </a:r>
            <a:r>
              <a:rPr lang="es-ES" dirty="0"/>
              <a:t>) (cont.):</a:t>
            </a:r>
          </a:p>
          <a:p>
            <a:endParaRPr lang="es-ES" dirty="0"/>
          </a:p>
          <a:p>
            <a:endParaRPr lang="es-ES" dirty="0"/>
          </a:p>
          <a:p>
            <a:endParaRPr lang="es-ES" dirty="0"/>
          </a:p>
          <a:p>
            <a:endParaRPr lang="es-ES" dirty="0"/>
          </a:p>
          <a:p>
            <a:endParaRPr lang="es-ES" dirty="0"/>
          </a:p>
          <a:p>
            <a:endParaRPr lang="es-ES" dirty="0"/>
          </a:p>
          <a:p>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Interpretation: </a:t>
            </a:r>
          </a:p>
          <a:p>
            <a:pPr lvl="1"/>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M</a:t>
            </a:r>
            <a:r>
              <a:rPr lang="en-GB"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oderate to weak but significant positive correlation between the distances from the city centre of the reference postal code and the most recommended postal code when all categories and most of category types lists tested.</a:t>
            </a:r>
          </a:p>
          <a:p>
            <a:pPr lvl="1"/>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No correlation using </a:t>
            </a:r>
            <a:r>
              <a:rPr lang="en-GB" dirty="0">
                <a:solidFill>
                  <a:srgbClr val="595959"/>
                </a:solidFill>
                <a:latin typeface="Calibri" panose="020F0502020204030204" pitchFamily="34" charset="0"/>
                <a:cs typeface="Times New Roman" panose="02020603050405020304" pitchFamily="18" charset="0"/>
              </a:rPr>
              <a:t>only professional, college and residence categories.</a:t>
            </a:r>
            <a:endParaRPr lang="es-ES" dirty="0">
              <a:solidFill>
                <a:srgbClr val="595959"/>
              </a:solidFill>
              <a:latin typeface="Calibri" panose="020F0502020204030204" pitchFamily="34" charset="0"/>
              <a:cs typeface="Times New Roman" panose="02020603050405020304" pitchFamily="18" charset="0"/>
            </a:endParaRPr>
          </a:p>
          <a:p>
            <a:endParaRPr lang="es-ES" dirty="0"/>
          </a:p>
          <a:p>
            <a:pPr lvl="2"/>
            <a:endParaRPr lang="es-ES" dirty="0"/>
          </a:p>
          <a:p>
            <a:endParaRPr lang="en-GB" dirty="0"/>
          </a:p>
        </p:txBody>
      </p:sp>
      <p:pic>
        <p:nvPicPr>
          <p:cNvPr id="7" name="Imagen 6">
            <a:extLst>
              <a:ext uri="{FF2B5EF4-FFF2-40B4-BE49-F238E27FC236}">
                <a16:creationId xmlns:a16="http://schemas.microsoft.com/office/drawing/2014/main" id="{050A46E4-9424-40C1-9F7E-A73C5920B8E1}"/>
              </a:ext>
            </a:extLst>
          </p:cNvPr>
          <p:cNvPicPr>
            <a:picLocks noChangeAspect="1"/>
          </p:cNvPicPr>
          <p:nvPr/>
        </p:nvPicPr>
        <p:blipFill>
          <a:blip r:embed="rId2"/>
          <a:stretch>
            <a:fillRect/>
          </a:stretch>
        </p:blipFill>
        <p:spPr>
          <a:xfrm>
            <a:off x="1555668" y="1930400"/>
            <a:ext cx="6840000" cy="2275954"/>
          </a:xfrm>
          <a:prstGeom prst="rect">
            <a:avLst/>
          </a:prstGeom>
        </p:spPr>
      </p:pic>
    </p:spTree>
    <p:extLst>
      <p:ext uri="{BB962C8B-B14F-4D97-AF65-F5344CB8AC3E}">
        <p14:creationId xmlns:p14="http://schemas.microsoft.com/office/powerpoint/2010/main" val="39683999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 Similarity criterium</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a:xfrm>
            <a:off x="677334" y="1488613"/>
            <a:ext cx="8596668" cy="4973147"/>
          </a:xfrm>
        </p:spPr>
        <p:txBody>
          <a:bodyPr>
            <a:normAutofit/>
          </a:bodyPr>
          <a:lstStyle/>
          <a:p>
            <a:r>
              <a:rPr lang="es-ES" dirty="0" err="1"/>
              <a:t>Check</a:t>
            </a:r>
            <a:r>
              <a:rPr lang="es-ES" dirty="0"/>
              <a:t> </a:t>
            </a:r>
            <a:r>
              <a:rPr lang="es-ES" dirty="0" err="1"/>
              <a:t>correlation</a:t>
            </a:r>
            <a:r>
              <a:rPr lang="es-ES" dirty="0"/>
              <a:t> </a:t>
            </a:r>
            <a:r>
              <a:rPr lang="es-ES" dirty="0" err="1"/>
              <a:t>between</a:t>
            </a:r>
            <a:r>
              <a:rPr lang="es-ES" dirty="0"/>
              <a:t> </a:t>
            </a:r>
            <a:r>
              <a:rPr lang="es-ES" dirty="0" err="1"/>
              <a:t>most</a:t>
            </a:r>
            <a:r>
              <a:rPr lang="es-ES" dirty="0"/>
              <a:t> </a:t>
            </a:r>
            <a:r>
              <a:rPr lang="es-ES" dirty="0" err="1"/>
              <a:t>common</a:t>
            </a:r>
            <a:r>
              <a:rPr lang="es-ES" dirty="0"/>
              <a:t> </a:t>
            </a:r>
            <a:r>
              <a:rPr lang="es-ES" dirty="0" err="1"/>
              <a:t>venues</a:t>
            </a:r>
            <a:r>
              <a:rPr lang="es-ES" dirty="0"/>
              <a:t> (Chi </a:t>
            </a:r>
            <a:r>
              <a:rPr lang="es-ES" dirty="0" err="1"/>
              <a:t>square</a:t>
            </a:r>
            <a:r>
              <a:rPr lang="es-ES" dirty="0"/>
              <a:t> test):</a:t>
            </a:r>
          </a:p>
          <a:p>
            <a:endParaRPr lang="es-ES" dirty="0"/>
          </a:p>
          <a:p>
            <a:endParaRPr lang="es-ES" dirty="0"/>
          </a:p>
          <a:p>
            <a:endParaRPr lang="es-ES" dirty="0"/>
          </a:p>
          <a:p>
            <a:endParaRPr lang="es-ES" dirty="0"/>
          </a:p>
          <a:p>
            <a:endParaRPr lang="es-ES" dirty="0"/>
          </a:p>
          <a:p>
            <a:endParaRPr lang="es-ES" dirty="0"/>
          </a:p>
          <a:p>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Interpretation: </a:t>
            </a:r>
          </a:p>
          <a:p>
            <a:pPr lvl="1"/>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No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correlation</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between</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most</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common</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venues</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in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reference</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and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most</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recommended</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 postal </a:t>
            </a:r>
            <a:r>
              <a:rPr lang="es-ES" dirty="0" err="1">
                <a:solidFill>
                  <a:srgbClr val="595959"/>
                </a:solidFill>
                <a:latin typeface="Calibri" panose="020F0502020204030204" pitchFamily="34" charset="0"/>
                <a:ea typeface="Calibri" panose="020F0502020204030204" pitchFamily="34" charset="0"/>
                <a:cs typeface="Times New Roman" panose="02020603050405020304" pitchFamily="18" charset="0"/>
              </a:rPr>
              <a:t>codes</a:t>
            </a:r>
            <a:r>
              <a:rPr lang="es-ES" dirty="0">
                <a:solidFill>
                  <a:srgbClr val="595959"/>
                </a:solidFill>
                <a:latin typeface="Calibri" panose="020F0502020204030204" pitchFamily="34" charset="0"/>
                <a:ea typeface="Calibri" panose="020F0502020204030204" pitchFamily="34" charset="0"/>
                <a:cs typeface="Times New Roman" panose="02020603050405020304" pitchFamily="18" charset="0"/>
              </a:rPr>
              <a:t>.</a:t>
            </a:r>
          </a:p>
          <a:p>
            <a:pPr lvl="1"/>
            <a:r>
              <a:rPr lang="es-ES" dirty="0" err="1">
                <a:solidFill>
                  <a:srgbClr val="595959"/>
                </a:solidFill>
                <a:latin typeface="Calibri" panose="020F0502020204030204" pitchFamily="34" charset="0"/>
                <a:cs typeface="Times New Roman" panose="02020603050405020304" pitchFamily="18" charset="0"/>
              </a:rPr>
              <a:t>Food</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related</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venues</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influences</a:t>
            </a:r>
            <a:r>
              <a:rPr lang="es-ES" dirty="0">
                <a:solidFill>
                  <a:srgbClr val="595959"/>
                </a:solidFill>
                <a:latin typeface="Calibri" panose="020F0502020204030204" pitchFamily="34" charset="0"/>
                <a:cs typeface="Times New Roman" panose="02020603050405020304" pitchFamily="18" charset="0"/>
              </a:rPr>
              <a:t> more </a:t>
            </a:r>
            <a:r>
              <a:rPr lang="es-ES" dirty="0" err="1">
                <a:solidFill>
                  <a:srgbClr val="595959"/>
                </a:solidFill>
                <a:latin typeface="Calibri" panose="020F0502020204030204" pitchFamily="34" charset="0"/>
                <a:cs typeface="Times New Roman" panose="02020603050405020304" pitchFamily="18" charset="0"/>
              </a:rPr>
              <a:t>thant</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others</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over</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the</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result</a:t>
            </a:r>
            <a:r>
              <a:rPr lang="es-ES" dirty="0">
                <a:solidFill>
                  <a:srgbClr val="595959"/>
                </a:solidFill>
                <a:latin typeface="Calibri" panose="020F0502020204030204" pitchFamily="34" charset="0"/>
                <a:cs typeface="Times New Roman" panose="02020603050405020304" pitchFamily="18" charset="0"/>
              </a:rPr>
              <a:t>.</a:t>
            </a:r>
          </a:p>
          <a:p>
            <a:endParaRPr lang="es-ES" dirty="0"/>
          </a:p>
          <a:p>
            <a:pPr lvl="2"/>
            <a:endParaRPr lang="es-ES" dirty="0"/>
          </a:p>
          <a:p>
            <a:endParaRPr lang="en-GB" dirty="0"/>
          </a:p>
        </p:txBody>
      </p:sp>
      <p:pic>
        <p:nvPicPr>
          <p:cNvPr id="5" name="Imagen 4">
            <a:extLst>
              <a:ext uri="{FF2B5EF4-FFF2-40B4-BE49-F238E27FC236}">
                <a16:creationId xmlns:a16="http://schemas.microsoft.com/office/drawing/2014/main" id="{B593DBDD-CC52-4950-BED5-9D76EF56D83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354679" y="1930400"/>
            <a:ext cx="7356701" cy="2307303"/>
          </a:xfrm>
          <a:prstGeom prst="rect">
            <a:avLst/>
          </a:prstGeom>
          <a:noFill/>
          <a:ln>
            <a:noFill/>
          </a:ln>
        </p:spPr>
      </p:pic>
    </p:spTree>
    <p:extLst>
      <p:ext uri="{BB962C8B-B14F-4D97-AF65-F5344CB8AC3E}">
        <p14:creationId xmlns:p14="http://schemas.microsoft.com/office/powerpoint/2010/main" val="9106819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 Similarity criterium</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a:xfrm>
            <a:off x="677334" y="1488613"/>
            <a:ext cx="8596668" cy="4973147"/>
          </a:xfrm>
        </p:spPr>
        <p:txBody>
          <a:bodyPr>
            <a:normAutofit/>
          </a:bodyPr>
          <a:lstStyle/>
          <a:p>
            <a:r>
              <a:rPr lang="es-ES" dirty="0" err="1"/>
              <a:t>Check</a:t>
            </a:r>
            <a:r>
              <a:rPr lang="es-ES" dirty="0"/>
              <a:t> </a:t>
            </a:r>
            <a:r>
              <a:rPr lang="es-ES" dirty="0" err="1"/>
              <a:t>dependency</a:t>
            </a:r>
            <a:r>
              <a:rPr lang="es-ES" dirty="0"/>
              <a:t> </a:t>
            </a:r>
            <a:r>
              <a:rPr lang="es-ES" dirty="0" err="1"/>
              <a:t>from</a:t>
            </a:r>
            <a:r>
              <a:rPr lang="es-ES" dirty="0"/>
              <a:t> </a:t>
            </a:r>
            <a:r>
              <a:rPr lang="es-ES" dirty="0" err="1"/>
              <a:t>venue</a:t>
            </a:r>
            <a:r>
              <a:rPr lang="es-ES" dirty="0"/>
              <a:t> </a:t>
            </a:r>
            <a:r>
              <a:rPr lang="es-ES" dirty="0" err="1"/>
              <a:t>types</a:t>
            </a:r>
            <a:r>
              <a:rPr lang="es-ES" dirty="0"/>
              <a:t> (</a:t>
            </a:r>
            <a:r>
              <a:rPr lang="es-ES" dirty="0" err="1"/>
              <a:t>histogram</a:t>
            </a:r>
            <a:r>
              <a:rPr lang="es-ES" dirty="0"/>
              <a:t>):</a:t>
            </a:r>
          </a:p>
          <a:p>
            <a:endParaRPr lang="es-ES" dirty="0"/>
          </a:p>
          <a:p>
            <a:endParaRPr lang="es-ES" dirty="0"/>
          </a:p>
          <a:p>
            <a:endParaRPr lang="es-ES" dirty="0"/>
          </a:p>
          <a:p>
            <a:endParaRPr lang="es-ES" dirty="0"/>
          </a:p>
          <a:p>
            <a:endParaRPr lang="es-ES" dirty="0"/>
          </a:p>
          <a:p>
            <a:endParaRPr lang="es-ES" dirty="0"/>
          </a:p>
          <a:p>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Interpretation: </a:t>
            </a:r>
          </a:p>
          <a:p>
            <a:pPr lvl="1"/>
            <a:r>
              <a:rPr lang="es-ES" dirty="0" err="1">
                <a:solidFill>
                  <a:srgbClr val="595959"/>
                </a:solidFill>
                <a:latin typeface="Calibri" panose="020F0502020204030204" pitchFamily="34" charset="0"/>
                <a:cs typeface="Times New Roman" panose="02020603050405020304" pitchFamily="18" charset="0"/>
              </a:rPr>
              <a:t>Food</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related</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venues</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influences</a:t>
            </a:r>
            <a:r>
              <a:rPr lang="es-ES" dirty="0">
                <a:solidFill>
                  <a:srgbClr val="595959"/>
                </a:solidFill>
                <a:latin typeface="Calibri" panose="020F0502020204030204" pitchFamily="34" charset="0"/>
                <a:cs typeface="Times New Roman" panose="02020603050405020304" pitchFamily="18" charset="0"/>
              </a:rPr>
              <a:t> more </a:t>
            </a:r>
            <a:r>
              <a:rPr lang="es-ES" dirty="0" err="1">
                <a:solidFill>
                  <a:srgbClr val="595959"/>
                </a:solidFill>
                <a:latin typeface="Calibri" panose="020F0502020204030204" pitchFamily="34" charset="0"/>
                <a:cs typeface="Times New Roman" panose="02020603050405020304" pitchFamily="18" charset="0"/>
              </a:rPr>
              <a:t>thant</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others</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over</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the</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result</a:t>
            </a:r>
            <a:r>
              <a:rPr lang="es-ES" dirty="0">
                <a:solidFill>
                  <a:srgbClr val="595959"/>
                </a:solidFill>
                <a:latin typeface="Calibri" panose="020F0502020204030204" pitchFamily="34" charset="0"/>
                <a:cs typeface="Times New Roman" panose="02020603050405020304" pitchFamily="18" charset="0"/>
              </a:rPr>
              <a:t>.</a:t>
            </a:r>
          </a:p>
          <a:p>
            <a:pPr lvl="1"/>
            <a:r>
              <a:rPr lang="es-ES" dirty="0">
                <a:solidFill>
                  <a:srgbClr val="595959"/>
                </a:solidFill>
                <a:latin typeface="Calibri" panose="020F0502020204030204" pitchFamily="34" charset="0"/>
                <a:cs typeface="Times New Roman" panose="02020603050405020304" pitchFamily="18" charset="0"/>
              </a:rPr>
              <a:t>Professional, </a:t>
            </a:r>
            <a:r>
              <a:rPr lang="es-ES" dirty="0" err="1">
                <a:solidFill>
                  <a:srgbClr val="595959"/>
                </a:solidFill>
                <a:latin typeface="Calibri" panose="020F0502020204030204" pitchFamily="34" charset="0"/>
                <a:cs typeface="Times New Roman" panose="02020603050405020304" pitchFamily="18" charset="0"/>
              </a:rPr>
              <a:t>college</a:t>
            </a:r>
            <a:r>
              <a:rPr lang="es-ES" dirty="0">
                <a:solidFill>
                  <a:srgbClr val="595959"/>
                </a:solidFill>
                <a:latin typeface="Calibri" panose="020F0502020204030204" pitchFamily="34" charset="0"/>
                <a:cs typeface="Times New Roman" panose="02020603050405020304" pitchFamily="18" charset="0"/>
              </a:rPr>
              <a:t> and </a:t>
            </a:r>
            <a:r>
              <a:rPr lang="es-ES" dirty="0" err="1">
                <a:solidFill>
                  <a:srgbClr val="595959"/>
                </a:solidFill>
                <a:latin typeface="Calibri" panose="020F0502020204030204" pitchFamily="34" charset="0"/>
                <a:cs typeface="Times New Roman" panose="02020603050405020304" pitchFamily="18" charset="0"/>
              </a:rPr>
              <a:t>residence</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related</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venues</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have</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almost</a:t>
            </a:r>
            <a:r>
              <a:rPr lang="es-ES" dirty="0">
                <a:solidFill>
                  <a:srgbClr val="595959"/>
                </a:solidFill>
                <a:latin typeface="Calibri" panose="020F0502020204030204" pitchFamily="34" charset="0"/>
                <a:cs typeface="Times New Roman" panose="02020603050405020304" pitchFamily="18" charset="0"/>
              </a:rPr>
              <a:t> no </a:t>
            </a:r>
            <a:r>
              <a:rPr lang="es-ES" dirty="0" err="1">
                <a:solidFill>
                  <a:srgbClr val="595959"/>
                </a:solidFill>
                <a:latin typeface="Calibri" panose="020F0502020204030204" pitchFamily="34" charset="0"/>
                <a:cs typeface="Times New Roman" panose="02020603050405020304" pitchFamily="18" charset="0"/>
              </a:rPr>
              <a:t>influence</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over</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the</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result</a:t>
            </a:r>
            <a:r>
              <a:rPr lang="es-ES" dirty="0">
                <a:solidFill>
                  <a:srgbClr val="595959"/>
                </a:solidFill>
                <a:latin typeface="Calibri" panose="020F0502020204030204" pitchFamily="34" charset="0"/>
                <a:cs typeface="Times New Roman" panose="02020603050405020304" pitchFamily="18" charset="0"/>
              </a:rPr>
              <a:t>.</a:t>
            </a:r>
          </a:p>
          <a:p>
            <a:endParaRPr lang="es-ES" dirty="0"/>
          </a:p>
          <a:p>
            <a:pPr lvl="2"/>
            <a:endParaRPr lang="es-ES" dirty="0"/>
          </a:p>
          <a:p>
            <a:endParaRPr lang="en-GB" dirty="0"/>
          </a:p>
        </p:txBody>
      </p:sp>
      <p:pic>
        <p:nvPicPr>
          <p:cNvPr id="6" name="Imagen 5">
            <a:extLst>
              <a:ext uri="{FF2B5EF4-FFF2-40B4-BE49-F238E27FC236}">
                <a16:creationId xmlns:a16="http://schemas.microsoft.com/office/drawing/2014/main" id="{0CE71838-92A2-47EA-AEE2-A5FD4BE2D8A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668838" y="1930400"/>
            <a:ext cx="2613660" cy="2533015"/>
          </a:xfrm>
          <a:prstGeom prst="rect">
            <a:avLst/>
          </a:prstGeom>
          <a:noFill/>
          <a:ln>
            <a:noFill/>
          </a:ln>
        </p:spPr>
      </p:pic>
    </p:spTree>
    <p:extLst>
      <p:ext uri="{BB962C8B-B14F-4D97-AF65-F5344CB8AC3E}">
        <p14:creationId xmlns:p14="http://schemas.microsoft.com/office/powerpoint/2010/main" val="29241031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 Density criterium</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p:txBody>
          <a:bodyPr>
            <a:normAutofit/>
          </a:bodyPr>
          <a:lstStyle/>
          <a:p>
            <a:r>
              <a:rPr lang="es-ES" dirty="0" err="1"/>
              <a:t>Several</a:t>
            </a:r>
            <a:r>
              <a:rPr lang="es-ES" dirty="0"/>
              <a:t> </a:t>
            </a:r>
            <a:r>
              <a:rPr lang="es-ES" dirty="0" err="1"/>
              <a:t>recommendation</a:t>
            </a:r>
            <a:r>
              <a:rPr lang="es-ES" dirty="0"/>
              <a:t> dones:</a:t>
            </a:r>
          </a:p>
          <a:p>
            <a:pPr lvl="1"/>
            <a:r>
              <a:rPr lang="es-ES" dirty="0" err="1"/>
              <a:t>One</a:t>
            </a:r>
            <a:r>
              <a:rPr lang="es-ES" dirty="0"/>
              <a:t> </a:t>
            </a:r>
            <a:r>
              <a:rPr lang="es-ES" dirty="0" err="1"/>
              <a:t>for</a:t>
            </a:r>
            <a:r>
              <a:rPr lang="es-ES" dirty="0"/>
              <a:t> </a:t>
            </a:r>
            <a:r>
              <a:rPr lang="es-ES" dirty="0" err="1"/>
              <a:t>each</a:t>
            </a:r>
            <a:r>
              <a:rPr lang="es-ES" dirty="0"/>
              <a:t> </a:t>
            </a:r>
            <a:r>
              <a:rPr lang="es-ES" dirty="0" err="1"/>
              <a:t>combination</a:t>
            </a:r>
            <a:r>
              <a:rPr lang="es-ES" dirty="0"/>
              <a:t> </a:t>
            </a:r>
            <a:r>
              <a:rPr lang="es-ES" dirty="0" err="1"/>
              <a:t>of</a:t>
            </a:r>
            <a:r>
              <a:rPr lang="es-ES" dirty="0"/>
              <a:t> target </a:t>
            </a:r>
            <a:r>
              <a:rPr lang="es-ES" dirty="0" err="1"/>
              <a:t>city</a:t>
            </a:r>
            <a:r>
              <a:rPr lang="es-ES" dirty="0"/>
              <a:t> and 10 posible </a:t>
            </a:r>
            <a:r>
              <a:rPr lang="es-ES" dirty="0" err="1"/>
              <a:t>venue</a:t>
            </a:r>
            <a:r>
              <a:rPr lang="es-ES" dirty="0"/>
              <a:t> </a:t>
            </a:r>
            <a:r>
              <a:rPr lang="es-ES" dirty="0" err="1"/>
              <a:t>types</a:t>
            </a:r>
            <a:r>
              <a:rPr lang="es-ES" dirty="0"/>
              <a:t> </a:t>
            </a:r>
            <a:r>
              <a:rPr lang="es-ES" dirty="0" err="1"/>
              <a:t>lists</a:t>
            </a:r>
            <a:r>
              <a:rPr lang="es-ES" dirty="0"/>
              <a:t> </a:t>
            </a:r>
            <a:r>
              <a:rPr lang="es-ES" dirty="0" err="1"/>
              <a:t>to</a:t>
            </a:r>
            <a:r>
              <a:rPr lang="es-ES" dirty="0"/>
              <a:t> be </a:t>
            </a:r>
            <a:r>
              <a:rPr lang="es-ES" dirty="0" err="1"/>
              <a:t>considered</a:t>
            </a:r>
            <a:r>
              <a:rPr lang="es-ES" dirty="0"/>
              <a:t> (</a:t>
            </a:r>
            <a:r>
              <a:rPr lang="es-ES" dirty="0" err="1"/>
              <a:t>one</a:t>
            </a:r>
            <a:r>
              <a:rPr lang="es-ES" dirty="0"/>
              <a:t> </a:t>
            </a:r>
            <a:r>
              <a:rPr lang="es-ES" dirty="0" err="1"/>
              <a:t>including</a:t>
            </a:r>
            <a:r>
              <a:rPr lang="es-ES" dirty="0"/>
              <a:t> </a:t>
            </a:r>
            <a:r>
              <a:rPr lang="es-ES" dirty="0" err="1"/>
              <a:t>all</a:t>
            </a:r>
            <a:r>
              <a:rPr lang="es-ES" dirty="0"/>
              <a:t>).</a:t>
            </a:r>
          </a:p>
          <a:p>
            <a:pPr lvl="1"/>
            <a:r>
              <a:rPr lang="es-ES" dirty="0" err="1"/>
              <a:t>For</a:t>
            </a:r>
            <a:r>
              <a:rPr lang="es-ES" dirty="0"/>
              <a:t> </a:t>
            </a:r>
            <a:r>
              <a:rPr lang="es-ES" dirty="0" err="1"/>
              <a:t>each</a:t>
            </a:r>
            <a:r>
              <a:rPr lang="es-ES" dirty="0"/>
              <a:t> </a:t>
            </a:r>
            <a:r>
              <a:rPr lang="es-ES" dirty="0" err="1"/>
              <a:t>recommendation</a:t>
            </a:r>
            <a:r>
              <a:rPr lang="es-ES" dirty="0"/>
              <a:t>, </a:t>
            </a:r>
            <a:r>
              <a:rPr lang="es-ES" dirty="0" err="1"/>
              <a:t>save</a:t>
            </a:r>
            <a:r>
              <a:rPr lang="es-ES" dirty="0"/>
              <a:t>:</a:t>
            </a:r>
          </a:p>
          <a:p>
            <a:pPr lvl="2"/>
            <a:r>
              <a:rPr lang="es-ES" dirty="0" err="1"/>
              <a:t>Density</a:t>
            </a:r>
            <a:r>
              <a:rPr lang="es-ES" dirty="0"/>
              <a:t> </a:t>
            </a:r>
            <a:r>
              <a:rPr lang="es-ES" dirty="0" err="1"/>
              <a:t>of</a:t>
            </a:r>
            <a:r>
              <a:rPr lang="es-ES" dirty="0"/>
              <a:t> </a:t>
            </a:r>
            <a:r>
              <a:rPr lang="es-ES" dirty="0" err="1"/>
              <a:t>each</a:t>
            </a:r>
            <a:r>
              <a:rPr lang="es-ES" dirty="0"/>
              <a:t> </a:t>
            </a:r>
            <a:r>
              <a:rPr lang="es-ES" dirty="0" err="1"/>
              <a:t>of</a:t>
            </a:r>
            <a:r>
              <a:rPr lang="es-ES" dirty="0"/>
              <a:t> </a:t>
            </a:r>
            <a:r>
              <a:rPr lang="es-ES" dirty="0" err="1"/>
              <a:t>the</a:t>
            </a:r>
            <a:r>
              <a:rPr lang="es-ES" dirty="0"/>
              <a:t> </a:t>
            </a:r>
            <a:r>
              <a:rPr lang="es-ES" dirty="0" err="1"/>
              <a:t>considered</a:t>
            </a:r>
            <a:r>
              <a:rPr lang="es-ES" dirty="0"/>
              <a:t> postal </a:t>
            </a:r>
            <a:r>
              <a:rPr lang="es-ES" dirty="0" err="1"/>
              <a:t>codes</a:t>
            </a:r>
            <a:r>
              <a:rPr lang="es-ES" dirty="0"/>
              <a:t>.</a:t>
            </a:r>
          </a:p>
          <a:p>
            <a:pPr lvl="2"/>
            <a:r>
              <a:rPr lang="es-ES" dirty="0" err="1"/>
              <a:t>Normalized</a:t>
            </a:r>
            <a:r>
              <a:rPr lang="es-ES" dirty="0"/>
              <a:t> </a:t>
            </a:r>
            <a:r>
              <a:rPr lang="es-ES" dirty="0" err="1"/>
              <a:t>distance</a:t>
            </a:r>
            <a:r>
              <a:rPr lang="es-ES" dirty="0"/>
              <a:t> </a:t>
            </a:r>
            <a:r>
              <a:rPr lang="es-ES" dirty="0" err="1"/>
              <a:t>to</a:t>
            </a:r>
            <a:r>
              <a:rPr lang="es-ES" dirty="0"/>
              <a:t> centre </a:t>
            </a:r>
            <a:r>
              <a:rPr lang="es-ES" dirty="0" err="1"/>
              <a:t>of</a:t>
            </a:r>
            <a:r>
              <a:rPr lang="es-ES" dirty="0"/>
              <a:t> </a:t>
            </a:r>
            <a:r>
              <a:rPr lang="es-ES" dirty="0" err="1"/>
              <a:t>each</a:t>
            </a:r>
            <a:r>
              <a:rPr lang="es-ES" dirty="0"/>
              <a:t> postal </a:t>
            </a:r>
            <a:r>
              <a:rPr lang="es-ES" dirty="0" err="1"/>
              <a:t>code</a:t>
            </a:r>
            <a:r>
              <a:rPr lang="es-ES" dirty="0"/>
              <a:t>.</a:t>
            </a:r>
          </a:p>
          <a:p>
            <a:pPr lvl="2"/>
            <a:endParaRPr lang="es-ES" dirty="0"/>
          </a:p>
          <a:p>
            <a:endParaRPr lang="en-GB" dirty="0"/>
          </a:p>
        </p:txBody>
      </p:sp>
    </p:spTree>
    <p:extLst>
      <p:ext uri="{BB962C8B-B14F-4D97-AF65-F5344CB8AC3E}">
        <p14:creationId xmlns:p14="http://schemas.microsoft.com/office/powerpoint/2010/main" val="718516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77A084-38BE-4309-9352-066F4E51DD2B}"/>
              </a:ext>
            </a:extLst>
          </p:cNvPr>
          <p:cNvSpPr>
            <a:spLocks noGrp="1"/>
          </p:cNvSpPr>
          <p:nvPr>
            <p:ph type="title"/>
          </p:nvPr>
        </p:nvSpPr>
        <p:spPr/>
        <p:txBody>
          <a:bodyPr/>
          <a:lstStyle/>
          <a:p>
            <a:r>
              <a:rPr lang="en-GB" dirty="0"/>
              <a:t>Introduction</a:t>
            </a:r>
          </a:p>
        </p:txBody>
      </p:sp>
      <p:sp>
        <p:nvSpPr>
          <p:cNvPr id="3" name="Marcador de texto 2">
            <a:extLst>
              <a:ext uri="{FF2B5EF4-FFF2-40B4-BE49-F238E27FC236}">
                <a16:creationId xmlns:a16="http://schemas.microsoft.com/office/drawing/2014/main" id="{75E471DE-2EB9-49B9-A790-CBF1AF64DF1B}"/>
              </a:ext>
            </a:extLst>
          </p:cNvPr>
          <p:cNvSpPr>
            <a:spLocks noGrp="1"/>
          </p:cNvSpPr>
          <p:nvPr>
            <p:ph type="body" idx="1"/>
          </p:nvPr>
        </p:nvSpPr>
        <p:spPr/>
        <p:txBody>
          <a:bodyPr/>
          <a:lstStyle/>
          <a:p>
            <a:r>
              <a:rPr lang="en-GB" dirty="0"/>
              <a:t>Similarity option</a:t>
            </a:r>
          </a:p>
        </p:txBody>
      </p:sp>
      <p:sp>
        <p:nvSpPr>
          <p:cNvPr id="4" name="Marcador de contenido 3">
            <a:extLst>
              <a:ext uri="{FF2B5EF4-FFF2-40B4-BE49-F238E27FC236}">
                <a16:creationId xmlns:a16="http://schemas.microsoft.com/office/drawing/2014/main" id="{5A029F3D-20F6-412B-B43F-8B21C448388D}"/>
              </a:ext>
            </a:extLst>
          </p:cNvPr>
          <p:cNvSpPr>
            <a:spLocks noGrp="1"/>
          </p:cNvSpPr>
          <p:nvPr>
            <p:ph sz="half" idx="2"/>
          </p:nvPr>
        </p:nvSpPr>
        <p:spPr/>
        <p:txBody>
          <a:bodyPr/>
          <a:lstStyle/>
          <a:p>
            <a:r>
              <a:rPr lang="en-US" dirty="0"/>
              <a:t>Recommends postal code areas more similar to a reference postal code.</a:t>
            </a:r>
          </a:p>
          <a:p>
            <a:r>
              <a:rPr lang="en-US" dirty="0"/>
              <a:t>Inputs:</a:t>
            </a:r>
          </a:p>
          <a:p>
            <a:pPr lvl="1"/>
            <a:r>
              <a:rPr lang="en-US" dirty="0"/>
              <a:t>Reference postal code.</a:t>
            </a:r>
          </a:p>
          <a:p>
            <a:pPr lvl="1"/>
            <a:r>
              <a:rPr lang="en-US" dirty="0"/>
              <a:t>The city to move in.</a:t>
            </a:r>
          </a:p>
          <a:p>
            <a:pPr lvl="1"/>
            <a:r>
              <a:rPr lang="en-US" dirty="0"/>
              <a:t>Amenities of interest.</a:t>
            </a:r>
          </a:p>
          <a:p>
            <a:endParaRPr lang="es-ES" dirty="0"/>
          </a:p>
        </p:txBody>
      </p:sp>
      <p:sp>
        <p:nvSpPr>
          <p:cNvPr id="5" name="Marcador de texto 4">
            <a:extLst>
              <a:ext uri="{FF2B5EF4-FFF2-40B4-BE49-F238E27FC236}">
                <a16:creationId xmlns:a16="http://schemas.microsoft.com/office/drawing/2014/main" id="{D4164A0C-B33D-4187-8503-E411E74C0832}"/>
              </a:ext>
            </a:extLst>
          </p:cNvPr>
          <p:cNvSpPr>
            <a:spLocks noGrp="1"/>
          </p:cNvSpPr>
          <p:nvPr>
            <p:ph type="body" sz="quarter" idx="3"/>
          </p:nvPr>
        </p:nvSpPr>
        <p:spPr/>
        <p:txBody>
          <a:bodyPr/>
          <a:lstStyle/>
          <a:p>
            <a:r>
              <a:rPr lang="en-GB" dirty="0"/>
              <a:t>Density option</a:t>
            </a:r>
          </a:p>
        </p:txBody>
      </p:sp>
      <p:sp>
        <p:nvSpPr>
          <p:cNvPr id="6" name="Marcador de contenido 5">
            <a:extLst>
              <a:ext uri="{FF2B5EF4-FFF2-40B4-BE49-F238E27FC236}">
                <a16:creationId xmlns:a16="http://schemas.microsoft.com/office/drawing/2014/main" id="{8D6C8E19-FF97-4CE2-ACF8-F1933FB183F3}"/>
              </a:ext>
            </a:extLst>
          </p:cNvPr>
          <p:cNvSpPr>
            <a:spLocks noGrp="1"/>
          </p:cNvSpPr>
          <p:nvPr>
            <p:ph sz="quarter" idx="4"/>
          </p:nvPr>
        </p:nvSpPr>
        <p:spPr/>
        <p:txBody>
          <a:bodyPr/>
          <a:lstStyle/>
          <a:p>
            <a:r>
              <a:rPr lang="en-US" dirty="0"/>
              <a:t>Recommends postal code areas with highest density of venues</a:t>
            </a:r>
          </a:p>
          <a:p>
            <a:r>
              <a:rPr lang="en-US" dirty="0"/>
              <a:t>Inputs:</a:t>
            </a:r>
          </a:p>
          <a:p>
            <a:pPr lvl="1"/>
            <a:r>
              <a:rPr lang="en-US" dirty="0"/>
              <a:t>The city to move in.</a:t>
            </a:r>
          </a:p>
          <a:p>
            <a:pPr lvl="1"/>
            <a:r>
              <a:rPr lang="en-US" dirty="0"/>
              <a:t>Amenities of interest.</a:t>
            </a:r>
          </a:p>
          <a:p>
            <a:endParaRPr lang="es-ES" dirty="0"/>
          </a:p>
        </p:txBody>
      </p:sp>
    </p:spTree>
    <p:extLst>
      <p:ext uri="{BB962C8B-B14F-4D97-AF65-F5344CB8AC3E}">
        <p14:creationId xmlns:p14="http://schemas.microsoft.com/office/powerpoint/2010/main" val="30334867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 Density criterium</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a:xfrm>
            <a:off x="677333" y="1488613"/>
            <a:ext cx="9287761" cy="3880773"/>
          </a:xfrm>
        </p:spPr>
        <p:txBody>
          <a:bodyPr>
            <a:normAutofit/>
          </a:bodyPr>
          <a:lstStyle/>
          <a:p>
            <a:r>
              <a:rPr lang="es-ES" dirty="0" err="1"/>
              <a:t>Correlation</a:t>
            </a:r>
            <a:r>
              <a:rPr lang="es-ES" dirty="0"/>
              <a:t> </a:t>
            </a:r>
            <a:r>
              <a:rPr lang="es-ES" dirty="0" err="1"/>
              <a:t>between</a:t>
            </a:r>
            <a:r>
              <a:rPr lang="es-ES" dirty="0"/>
              <a:t> </a:t>
            </a:r>
            <a:r>
              <a:rPr lang="es-ES" dirty="0" err="1"/>
              <a:t>density</a:t>
            </a:r>
            <a:r>
              <a:rPr lang="es-ES" dirty="0"/>
              <a:t> and </a:t>
            </a:r>
            <a:r>
              <a:rPr lang="es-ES" dirty="0" err="1"/>
              <a:t>distance</a:t>
            </a:r>
            <a:r>
              <a:rPr lang="es-ES" dirty="0"/>
              <a:t> </a:t>
            </a:r>
            <a:r>
              <a:rPr lang="es-ES" dirty="0" err="1"/>
              <a:t>to</a:t>
            </a:r>
            <a:r>
              <a:rPr lang="es-ES" dirty="0"/>
              <a:t> data centre (</a:t>
            </a:r>
            <a:r>
              <a:rPr lang="es-ES" dirty="0" err="1"/>
              <a:t>Scatter</a:t>
            </a:r>
            <a:r>
              <a:rPr lang="es-ES" dirty="0"/>
              <a:t> and </a:t>
            </a:r>
            <a:r>
              <a:rPr lang="es-ES" dirty="0" err="1"/>
              <a:t>correlation</a:t>
            </a:r>
            <a:r>
              <a:rPr lang="es-ES" dirty="0"/>
              <a:t>):</a:t>
            </a:r>
          </a:p>
          <a:p>
            <a:pPr lvl="2"/>
            <a:endParaRPr lang="es-ES" dirty="0"/>
          </a:p>
          <a:p>
            <a:endParaRPr lang="en-GB" dirty="0"/>
          </a:p>
        </p:txBody>
      </p:sp>
      <p:pic>
        <p:nvPicPr>
          <p:cNvPr id="5" name="Imagen 4">
            <a:extLst>
              <a:ext uri="{FF2B5EF4-FFF2-40B4-BE49-F238E27FC236}">
                <a16:creationId xmlns:a16="http://schemas.microsoft.com/office/drawing/2014/main" id="{6ECDC5B8-F070-4322-AB12-A6CA1AC50636}"/>
              </a:ext>
            </a:extLst>
          </p:cNvPr>
          <p:cNvPicPr>
            <a:picLocks noChangeAspect="1"/>
          </p:cNvPicPr>
          <p:nvPr/>
        </p:nvPicPr>
        <p:blipFill>
          <a:blip r:embed="rId2"/>
          <a:stretch>
            <a:fillRect/>
          </a:stretch>
        </p:blipFill>
        <p:spPr>
          <a:xfrm>
            <a:off x="1836002" y="1930400"/>
            <a:ext cx="6963869" cy="4376576"/>
          </a:xfrm>
          <a:prstGeom prst="rect">
            <a:avLst/>
          </a:prstGeom>
        </p:spPr>
      </p:pic>
    </p:spTree>
    <p:extLst>
      <p:ext uri="{BB962C8B-B14F-4D97-AF65-F5344CB8AC3E}">
        <p14:creationId xmlns:p14="http://schemas.microsoft.com/office/powerpoint/2010/main" val="18188036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 Density criterium</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a:xfrm>
            <a:off x="677334" y="1488613"/>
            <a:ext cx="8596668" cy="3880773"/>
          </a:xfrm>
        </p:spPr>
        <p:txBody>
          <a:bodyPr>
            <a:normAutofit/>
          </a:bodyPr>
          <a:lstStyle/>
          <a:p>
            <a:r>
              <a:rPr lang="es-ES" dirty="0" err="1"/>
              <a:t>Correlation</a:t>
            </a:r>
            <a:r>
              <a:rPr lang="es-ES" dirty="0"/>
              <a:t> </a:t>
            </a:r>
            <a:r>
              <a:rPr lang="es-ES" dirty="0" err="1"/>
              <a:t>between</a:t>
            </a:r>
            <a:r>
              <a:rPr lang="es-ES" dirty="0"/>
              <a:t> </a:t>
            </a:r>
            <a:r>
              <a:rPr lang="es-ES" dirty="0" err="1"/>
              <a:t>density</a:t>
            </a:r>
            <a:r>
              <a:rPr lang="es-ES" dirty="0"/>
              <a:t> and </a:t>
            </a:r>
            <a:r>
              <a:rPr lang="es-ES" dirty="0" err="1"/>
              <a:t>distance</a:t>
            </a:r>
            <a:r>
              <a:rPr lang="es-ES" dirty="0"/>
              <a:t> </a:t>
            </a:r>
            <a:r>
              <a:rPr lang="es-ES" dirty="0" err="1"/>
              <a:t>to</a:t>
            </a:r>
            <a:r>
              <a:rPr lang="es-ES" dirty="0"/>
              <a:t> data centre (cont.):</a:t>
            </a:r>
          </a:p>
          <a:p>
            <a:pPr lvl="2"/>
            <a:endParaRPr lang="es-ES" dirty="0"/>
          </a:p>
          <a:p>
            <a:endParaRPr lang="en-GB" dirty="0"/>
          </a:p>
        </p:txBody>
      </p:sp>
      <p:pic>
        <p:nvPicPr>
          <p:cNvPr id="5" name="Imagen 4">
            <a:extLst>
              <a:ext uri="{FF2B5EF4-FFF2-40B4-BE49-F238E27FC236}">
                <a16:creationId xmlns:a16="http://schemas.microsoft.com/office/drawing/2014/main" id="{4DD873A8-850A-49AD-B055-658F8ECC092A}"/>
              </a:ext>
            </a:extLst>
          </p:cNvPr>
          <p:cNvPicPr>
            <a:picLocks noChangeAspect="1"/>
          </p:cNvPicPr>
          <p:nvPr/>
        </p:nvPicPr>
        <p:blipFill>
          <a:blip r:embed="rId2"/>
          <a:stretch>
            <a:fillRect/>
          </a:stretch>
        </p:blipFill>
        <p:spPr>
          <a:xfrm>
            <a:off x="1485970" y="1930400"/>
            <a:ext cx="6979395" cy="4323519"/>
          </a:xfrm>
          <a:prstGeom prst="rect">
            <a:avLst/>
          </a:prstGeom>
        </p:spPr>
      </p:pic>
    </p:spTree>
    <p:extLst>
      <p:ext uri="{BB962C8B-B14F-4D97-AF65-F5344CB8AC3E}">
        <p14:creationId xmlns:p14="http://schemas.microsoft.com/office/powerpoint/2010/main" val="3856009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 Density criterium</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a:xfrm>
            <a:off x="677333" y="1488613"/>
            <a:ext cx="8699931" cy="4973147"/>
          </a:xfrm>
        </p:spPr>
        <p:txBody>
          <a:bodyPr>
            <a:normAutofit/>
          </a:bodyPr>
          <a:lstStyle/>
          <a:p>
            <a:r>
              <a:rPr lang="es-ES" dirty="0" err="1"/>
              <a:t>Correlation</a:t>
            </a:r>
            <a:r>
              <a:rPr lang="es-ES" dirty="0"/>
              <a:t> </a:t>
            </a:r>
            <a:r>
              <a:rPr lang="es-ES" dirty="0" err="1"/>
              <a:t>between</a:t>
            </a:r>
            <a:r>
              <a:rPr lang="es-ES" dirty="0"/>
              <a:t> </a:t>
            </a:r>
            <a:r>
              <a:rPr lang="es-ES" dirty="0" err="1"/>
              <a:t>density</a:t>
            </a:r>
            <a:r>
              <a:rPr lang="es-ES" dirty="0"/>
              <a:t> and </a:t>
            </a:r>
            <a:r>
              <a:rPr lang="es-ES" dirty="0" err="1"/>
              <a:t>distance</a:t>
            </a:r>
            <a:r>
              <a:rPr lang="es-ES" dirty="0"/>
              <a:t> </a:t>
            </a:r>
            <a:r>
              <a:rPr lang="es-ES" dirty="0" err="1"/>
              <a:t>to</a:t>
            </a:r>
            <a:r>
              <a:rPr lang="es-ES" dirty="0"/>
              <a:t> data centre (cont.):</a:t>
            </a:r>
          </a:p>
          <a:p>
            <a:endParaRPr lang="es-ES" dirty="0"/>
          </a:p>
          <a:p>
            <a:endParaRPr lang="es-ES" dirty="0"/>
          </a:p>
          <a:p>
            <a:endParaRPr lang="es-ES" dirty="0"/>
          </a:p>
          <a:p>
            <a:endParaRPr lang="es-ES" dirty="0"/>
          </a:p>
          <a:p>
            <a:endParaRPr lang="es-ES" dirty="0"/>
          </a:p>
          <a:p>
            <a:endParaRPr lang="es-ES" dirty="0"/>
          </a:p>
          <a:p>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Interpretation: </a:t>
            </a:r>
          </a:p>
          <a:p>
            <a:pPr lvl="1"/>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M</a:t>
            </a:r>
            <a:r>
              <a:rPr lang="en-GB"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oderate to weak but significant negative correlation between the distances from the city centre of each postal code and its density in venues/Km2 when all categories and most of category types lists tested.</a:t>
            </a:r>
          </a:p>
          <a:p>
            <a:pPr lvl="1"/>
            <a:r>
              <a:rPr lang="en-GB" dirty="0">
                <a:solidFill>
                  <a:srgbClr val="595959"/>
                </a:solidFill>
                <a:latin typeface="Calibri" panose="020F0502020204030204" pitchFamily="34" charset="0"/>
                <a:ea typeface="Calibri" panose="020F0502020204030204" pitchFamily="34" charset="0"/>
                <a:cs typeface="Times New Roman" panose="02020603050405020304" pitchFamily="18" charset="0"/>
              </a:rPr>
              <a:t>No correlation using </a:t>
            </a:r>
            <a:r>
              <a:rPr lang="en-GB" dirty="0">
                <a:solidFill>
                  <a:srgbClr val="595959"/>
                </a:solidFill>
                <a:latin typeface="Calibri" panose="020F0502020204030204" pitchFamily="34" charset="0"/>
                <a:cs typeface="Times New Roman" panose="02020603050405020304" pitchFamily="18" charset="0"/>
              </a:rPr>
              <a:t>only professional, residence categories.</a:t>
            </a:r>
            <a:endParaRPr lang="es-ES" dirty="0">
              <a:solidFill>
                <a:srgbClr val="595959"/>
              </a:solidFill>
              <a:latin typeface="Calibri" panose="020F0502020204030204" pitchFamily="34" charset="0"/>
              <a:cs typeface="Times New Roman" panose="02020603050405020304" pitchFamily="18" charset="0"/>
            </a:endParaRPr>
          </a:p>
          <a:p>
            <a:endParaRPr lang="es-ES" dirty="0"/>
          </a:p>
          <a:p>
            <a:pPr lvl="2"/>
            <a:endParaRPr lang="es-ES" dirty="0"/>
          </a:p>
          <a:p>
            <a:endParaRPr lang="en-GB" dirty="0"/>
          </a:p>
        </p:txBody>
      </p:sp>
      <p:pic>
        <p:nvPicPr>
          <p:cNvPr id="5" name="Imagen 4">
            <a:extLst>
              <a:ext uri="{FF2B5EF4-FFF2-40B4-BE49-F238E27FC236}">
                <a16:creationId xmlns:a16="http://schemas.microsoft.com/office/drawing/2014/main" id="{1580DEF0-4259-46FB-9419-2A93FB09D14B}"/>
              </a:ext>
            </a:extLst>
          </p:cNvPr>
          <p:cNvPicPr>
            <a:picLocks noChangeAspect="1"/>
          </p:cNvPicPr>
          <p:nvPr/>
        </p:nvPicPr>
        <p:blipFill>
          <a:blip r:embed="rId2"/>
          <a:stretch>
            <a:fillRect/>
          </a:stretch>
        </p:blipFill>
        <p:spPr>
          <a:xfrm>
            <a:off x="1273822" y="1930400"/>
            <a:ext cx="7403691" cy="2340060"/>
          </a:xfrm>
          <a:prstGeom prst="rect">
            <a:avLst/>
          </a:prstGeom>
        </p:spPr>
      </p:pic>
    </p:spTree>
    <p:extLst>
      <p:ext uri="{BB962C8B-B14F-4D97-AF65-F5344CB8AC3E}">
        <p14:creationId xmlns:p14="http://schemas.microsoft.com/office/powerpoint/2010/main" val="28547128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26651-EAF4-47F7-99A5-7563179FE20F}"/>
              </a:ext>
            </a:extLst>
          </p:cNvPr>
          <p:cNvSpPr>
            <a:spLocks noGrp="1"/>
          </p:cNvSpPr>
          <p:nvPr>
            <p:ph type="title"/>
          </p:nvPr>
        </p:nvSpPr>
        <p:spPr/>
        <p:txBody>
          <a:bodyPr/>
          <a:lstStyle/>
          <a:p>
            <a:r>
              <a:rPr lang="en-GB" dirty="0"/>
              <a:t>Results: Density criterium</a:t>
            </a:r>
          </a:p>
        </p:txBody>
      </p:sp>
      <p:sp>
        <p:nvSpPr>
          <p:cNvPr id="3" name="Marcador de contenido 2">
            <a:extLst>
              <a:ext uri="{FF2B5EF4-FFF2-40B4-BE49-F238E27FC236}">
                <a16:creationId xmlns:a16="http://schemas.microsoft.com/office/drawing/2014/main" id="{4344EA07-311A-4353-BD4A-5FC7E7057C0B}"/>
              </a:ext>
            </a:extLst>
          </p:cNvPr>
          <p:cNvSpPr>
            <a:spLocks noGrp="1"/>
          </p:cNvSpPr>
          <p:nvPr>
            <p:ph idx="1"/>
          </p:nvPr>
        </p:nvSpPr>
        <p:spPr>
          <a:xfrm>
            <a:off x="677334" y="1488613"/>
            <a:ext cx="8596668" cy="4973147"/>
          </a:xfrm>
        </p:spPr>
        <p:txBody>
          <a:bodyPr>
            <a:normAutofit/>
          </a:bodyPr>
          <a:lstStyle/>
          <a:p>
            <a:r>
              <a:rPr lang="es-ES" dirty="0" err="1"/>
              <a:t>Check</a:t>
            </a:r>
            <a:r>
              <a:rPr lang="es-ES" dirty="0"/>
              <a:t> </a:t>
            </a:r>
            <a:r>
              <a:rPr lang="es-ES" dirty="0" err="1"/>
              <a:t>dependency</a:t>
            </a:r>
            <a:r>
              <a:rPr lang="es-ES" dirty="0"/>
              <a:t> </a:t>
            </a:r>
            <a:r>
              <a:rPr lang="es-ES" dirty="0" err="1"/>
              <a:t>from</a:t>
            </a:r>
            <a:r>
              <a:rPr lang="es-ES" dirty="0"/>
              <a:t> </a:t>
            </a:r>
            <a:r>
              <a:rPr lang="es-ES" dirty="0" err="1"/>
              <a:t>venue</a:t>
            </a:r>
            <a:r>
              <a:rPr lang="es-ES" dirty="0"/>
              <a:t> </a:t>
            </a:r>
            <a:r>
              <a:rPr lang="es-ES" dirty="0" err="1"/>
              <a:t>types</a:t>
            </a:r>
            <a:r>
              <a:rPr lang="es-ES" dirty="0"/>
              <a:t> (</a:t>
            </a:r>
            <a:r>
              <a:rPr lang="es-ES" dirty="0" err="1"/>
              <a:t>histogram</a:t>
            </a:r>
            <a:r>
              <a:rPr lang="es-ES" dirty="0"/>
              <a:t>):</a:t>
            </a:r>
          </a:p>
          <a:p>
            <a:endParaRPr lang="es-ES" dirty="0"/>
          </a:p>
          <a:p>
            <a:endParaRPr lang="es-ES" dirty="0"/>
          </a:p>
          <a:p>
            <a:endParaRPr lang="es-ES" dirty="0"/>
          </a:p>
          <a:p>
            <a:endParaRPr lang="es-ES" dirty="0"/>
          </a:p>
          <a:p>
            <a:endParaRPr lang="es-ES" dirty="0"/>
          </a:p>
          <a:p>
            <a:endParaRPr lang="es-ES" dirty="0"/>
          </a:p>
          <a:p>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Interpretation: </a:t>
            </a:r>
          </a:p>
          <a:p>
            <a:pPr lvl="1"/>
            <a:r>
              <a:rPr lang="es-ES" dirty="0" err="1">
                <a:solidFill>
                  <a:srgbClr val="595959"/>
                </a:solidFill>
                <a:latin typeface="Calibri" panose="020F0502020204030204" pitchFamily="34" charset="0"/>
                <a:cs typeface="Times New Roman" panose="02020603050405020304" pitchFamily="18" charset="0"/>
              </a:rPr>
              <a:t>Food</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related</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venues</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influences</a:t>
            </a:r>
            <a:r>
              <a:rPr lang="es-ES" dirty="0">
                <a:solidFill>
                  <a:srgbClr val="595959"/>
                </a:solidFill>
                <a:latin typeface="Calibri" panose="020F0502020204030204" pitchFamily="34" charset="0"/>
                <a:cs typeface="Times New Roman" panose="02020603050405020304" pitchFamily="18" charset="0"/>
              </a:rPr>
              <a:t> more </a:t>
            </a:r>
            <a:r>
              <a:rPr lang="es-ES" dirty="0" err="1">
                <a:solidFill>
                  <a:srgbClr val="595959"/>
                </a:solidFill>
                <a:latin typeface="Calibri" panose="020F0502020204030204" pitchFamily="34" charset="0"/>
                <a:cs typeface="Times New Roman" panose="02020603050405020304" pitchFamily="18" charset="0"/>
              </a:rPr>
              <a:t>thant</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others</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over</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the</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result</a:t>
            </a:r>
            <a:r>
              <a:rPr lang="es-ES" dirty="0">
                <a:solidFill>
                  <a:srgbClr val="595959"/>
                </a:solidFill>
                <a:latin typeface="Calibri" panose="020F0502020204030204" pitchFamily="34" charset="0"/>
                <a:cs typeface="Times New Roman" panose="02020603050405020304" pitchFamily="18" charset="0"/>
              </a:rPr>
              <a:t>.</a:t>
            </a:r>
          </a:p>
          <a:p>
            <a:pPr lvl="1"/>
            <a:r>
              <a:rPr lang="es-ES" dirty="0">
                <a:solidFill>
                  <a:srgbClr val="595959"/>
                </a:solidFill>
                <a:latin typeface="Calibri" panose="020F0502020204030204" pitchFamily="34" charset="0"/>
                <a:cs typeface="Times New Roman" panose="02020603050405020304" pitchFamily="18" charset="0"/>
              </a:rPr>
              <a:t>Professional, </a:t>
            </a:r>
            <a:r>
              <a:rPr lang="es-ES" dirty="0" err="1">
                <a:solidFill>
                  <a:srgbClr val="595959"/>
                </a:solidFill>
                <a:latin typeface="Calibri" panose="020F0502020204030204" pitchFamily="34" charset="0"/>
                <a:cs typeface="Times New Roman" panose="02020603050405020304" pitchFamily="18" charset="0"/>
              </a:rPr>
              <a:t>college</a:t>
            </a:r>
            <a:r>
              <a:rPr lang="es-ES" dirty="0">
                <a:solidFill>
                  <a:srgbClr val="595959"/>
                </a:solidFill>
                <a:latin typeface="Calibri" panose="020F0502020204030204" pitchFamily="34" charset="0"/>
                <a:cs typeface="Times New Roman" panose="02020603050405020304" pitchFamily="18" charset="0"/>
              </a:rPr>
              <a:t> and </a:t>
            </a:r>
            <a:r>
              <a:rPr lang="es-ES" dirty="0" err="1">
                <a:solidFill>
                  <a:srgbClr val="595959"/>
                </a:solidFill>
                <a:latin typeface="Calibri" panose="020F0502020204030204" pitchFamily="34" charset="0"/>
                <a:cs typeface="Times New Roman" panose="02020603050405020304" pitchFamily="18" charset="0"/>
              </a:rPr>
              <a:t>residence</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related</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venues</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have</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almost</a:t>
            </a:r>
            <a:r>
              <a:rPr lang="es-ES" dirty="0">
                <a:solidFill>
                  <a:srgbClr val="595959"/>
                </a:solidFill>
                <a:latin typeface="Calibri" panose="020F0502020204030204" pitchFamily="34" charset="0"/>
                <a:cs typeface="Times New Roman" panose="02020603050405020304" pitchFamily="18" charset="0"/>
              </a:rPr>
              <a:t> no </a:t>
            </a:r>
            <a:r>
              <a:rPr lang="es-ES" dirty="0" err="1">
                <a:solidFill>
                  <a:srgbClr val="595959"/>
                </a:solidFill>
                <a:latin typeface="Calibri" panose="020F0502020204030204" pitchFamily="34" charset="0"/>
                <a:cs typeface="Times New Roman" panose="02020603050405020304" pitchFamily="18" charset="0"/>
              </a:rPr>
              <a:t>influence</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over</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the</a:t>
            </a:r>
            <a:r>
              <a:rPr lang="es-ES" dirty="0">
                <a:solidFill>
                  <a:srgbClr val="595959"/>
                </a:solidFill>
                <a:latin typeface="Calibri" panose="020F0502020204030204" pitchFamily="34" charset="0"/>
                <a:cs typeface="Times New Roman" panose="02020603050405020304" pitchFamily="18" charset="0"/>
              </a:rPr>
              <a:t> </a:t>
            </a:r>
            <a:r>
              <a:rPr lang="es-ES" dirty="0" err="1">
                <a:solidFill>
                  <a:srgbClr val="595959"/>
                </a:solidFill>
                <a:latin typeface="Calibri" panose="020F0502020204030204" pitchFamily="34" charset="0"/>
                <a:cs typeface="Times New Roman" panose="02020603050405020304" pitchFamily="18" charset="0"/>
              </a:rPr>
              <a:t>result</a:t>
            </a:r>
            <a:r>
              <a:rPr lang="es-ES" dirty="0">
                <a:solidFill>
                  <a:srgbClr val="595959"/>
                </a:solidFill>
                <a:latin typeface="Calibri" panose="020F0502020204030204" pitchFamily="34" charset="0"/>
                <a:cs typeface="Times New Roman" panose="02020603050405020304" pitchFamily="18" charset="0"/>
              </a:rPr>
              <a:t>.</a:t>
            </a:r>
          </a:p>
          <a:p>
            <a:endParaRPr lang="es-ES" dirty="0"/>
          </a:p>
          <a:p>
            <a:pPr lvl="2"/>
            <a:endParaRPr lang="es-ES" dirty="0"/>
          </a:p>
          <a:p>
            <a:endParaRPr lang="en-GB" dirty="0"/>
          </a:p>
        </p:txBody>
      </p:sp>
      <p:pic>
        <p:nvPicPr>
          <p:cNvPr id="6" name="Imagen 5">
            <a:extLst>
              <a:ext uri="{FF2B5EF4-FFF2-40B4-BE49-F238E27FC236}">
                <a16:creationId xmlns:a16="http://schemas.microsoft.com/office/drawing/2014/main" id="{0CE71838-92A2-47EA-AEE2-A5FD4BE2D8A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668838" y="1930400"/>
            <a:ext cx="2613660" cy="2533015"/>
          </a:xfrm>
          <a:prstGeom prst="rect">
            <a:avLst/>
          </a:prstGeom>
          <a:noFill/>
          <a:ln>
            <a:noFill/>
          </a:ln>
        </p:spPr>
      </p:pic>
    </p:spTree>
    <p:extLst>
      <p:ext uri="{BB962C8B-B14F-4D97-AF65-F5344CB8AC3E}">
        <p14:creationId xmlns:p14="http://schemas.microsoft.com/office/powerpoint/2010/main" val="93497688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5EDED7-7175-491F-AA53-73F77B0AFF80}"/>
              </a:ext>
            </a:extLst>
          </p:cNvPr>
          <p:cNvSpPr>
            <a:spLocks noGrp="1"/>
          </p:cNvSpPr>
          <p:nvPr>
            <p:ph type="title"/>
          </p:nvPr>
        </p:nvSpPr>
        <p:spPr/>
        <p:txBody>
          <a:bodyPr/>
          <a:lstStyle/>
          <a:p>
            <a:r>
              <a:rPr lang="es-ES" dirty="0" err="1"/>
              <a:t>Index</a:t>
            </a:r>
            <a:endParaRPr lang="es-ES" dirty="0"/>
          </a:p>
        </p:txBody>
      </p:sp>
      <p:sp>
        <p:nvSpPr>
          <p:cNvPr id="3" name="Marcador de contenido 2">
            <a:extLst>
              <a:ext uri="{FF2B5EF4-FFF2-40B4-BE49-F238E27FC236}">
                <a16:creationId xmlns:a16="http://schemas.microsoft.com/office/drawing/2014/main" id="{05425B6E-9A93-4334-8DF7-BE095D3E7276}"/>
              </a:ext>
            </a:extLst>
          </p:cNvPr>
          <p:cNvSpPr>
            <a:spLocks noGrp="1"/>
          </p:cNvSpPr>
          <p:nvPr>
            <p:ph idx="1"/>
          </p:nvPr>
        </p:nvSpPr>
        <p:spPr/>
        <p:txBody>
          <a:bodyPr/>
          <a:lstStyle/>
          <a:p>
            <a:r>
              <a:rPr lang="en-GB" dirty="0"/>
              <a:t>Introduction</a:t>
            </a:r>
          </a:p>
          <a:p>
            <a:r>
              <a:rPr lang="en-GB" dirty="0"/>
              <a:t>Data to use</a:t>
            </a:r>
          </a:p>
          <a:p>
            <a:r>
              <a:rPr lang="en-GB" dirty="0"/>
              <a:t>Methodology</a:t>
            </a:r>
          </a:p>
          <a:p>
            <a:r>
              <a:rPr lang="en-GB" dirty="0"/>
              <a:t>Results</a:t>
            </a:r>
          </a:p>
          <a:p>
            <a:r>
              <a:rPr lang="en-GB" b="1" dirty="0">
                <a:solidFill>
                  <a:schemeClr val="accent1">
                    <a:lumMod val="75000"/>
                  </a:schemeClr>
                </a:solidFill>
              </a:rPr>
              <a:t>Discussion</a:t>
            </a:r>
          </a:p>
          <a:p>
            <a:r>
              <a:rPr lang="en-GB" dirty="0"/>
              <a:t>Conclusions</a:t>
            </a:r>
          </a:p>
        </p:txBody>
      </p:sp>
    </p:spTree>
    <p:extLst>
      <p:ext uri="{BB962C8B-B14F-4D97-AF65-F5344CB8AC3E}">
        <p14:creationId xmlns:p14="http://schemas.microsoft.com/office/powerpoint/2010/main" val="20688421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08AB82-A129-4B0E-9158-9C439A839469}"/>
              </a:ext>
            </a:extLst>
          </p:cNvPr>
          <p:cNvSpPr>
            <a:spLocks noGrp="1"/>
          </p:cNvSpPr>
          <p:nvPr>
            <p:ph type="title"/>
          </p:nvPr>
        </p:nvSpPr>
        <p:spPr/>
        <p:txBody>
          <a:bodyPr/>
          <a:lstStyle/>
          <a:p>
            <a:r>
              <a:rPr lang="en-GB" dirty="0"/>
              <a:t>Discussion</a:t>
            </a:r>
          </a:p>
        </p:txBody>
      </p:sp>
      <p:sp>
        <p:nvSpPr>
          <p:cNvPr id="3" name="Marcador de contenido 2">
            <a:extLst>
              <a:ext uri="{FF2B5EF4-FFF2-40B4-BE49-F238E27FC236}">
                <a16:creationId xmlns:a16="http://schemas.microsoft.com/office/drawing/2014/main" id="{452BE985-7E19-45E3-9772-23840C505535}"/>
              </a:ext>
            </a:extLst>
          </p:cNvPr>
          <p:cNvSpPr>
            <a:spLocks noGrp="1"/>
          </p:cNvSpPr>
          <p:nvPr>
            <p:ph idx="1"/>
          </p:nvPr>
        </p:nvSpPr>
        <p:spPr/>
        <p:txBody>
          <a:bodyPr>
            <a:normAutofit/>
          </a:bodyPr>
          <a:lstStyle/>
          <a:p>
            <a:r>
              <a:rPr lang="en-GB" dirty="0"/>
              <a:t>Statements confirmed for similarity criterium:</a:t>
            </a:r>
          </a:p>
          <a:p>
            <a:pPr lvl="1"/>
            <a:r>
              <a:rPr lang="en-GB" dirty="0"/>
              <a:t>General moderate-weak positive correlation between distances to data centre of reference postal code and most recommended one.</a:t>
            </a:r>
          </a:p>
          <a:p>
            <a:pPr lvl="1"/>
            <a:r>
              <a:rPr lang="en-GB" dirty="0"/>
              <a:t>No correlation between most common venue types of reference postal code and most recommended one.</a:t>
            </a:r>
          </a:p>
          <a:p>
            <a:pPr lvl="1"/>
            <a:r>
              <a:rPr lang="en-GB" dirty="0"/>
              <a:t>Food related venues are the most influential in the recommendation.</a:t>
            </a:r>
          </a:p>
          <a:p>
            <a:r>
              <a:rPr lang="en-GB" dirty="0"/>
              <a:t>Statements confirmed for density criterium:</a:t>
            </a:r>
          </a:p>
          <a:p>
            <a:pPr lvl="1"/>
            <a:r>
              <a:rPr lang="en-GB" dirty="0"/>
              <a:t>General moderate-weak negative correlation between density of venues of a postal code and its distance to data centre.</a:t>
            </a:r>
          </a:p>
          <a:p>
            <a:pPr lvl="1"/>
            <a:r>
              <a:rPr lang="en-GB" dirty="0"/>
              <a:t>Food related venues are the most influential in the density and the recommendation.</a:t>
            </a:r>
          </a:p>
          <a:p>
            <a:pPr lvl="1"/>
            <a:endParaRPr lang="en-GB" dirty="0"/>
          </a:p>
        </p:txBody>
      </p:sp>
    </p:spTree>
    <p:extLst>
      <p:ext uri="{BB962C8B-B14F-4D97-AF65-F5344CB8AC3E}">
        <p14:creationId xmlns:p14="http://schemas.microsoft.com/office/powerpoint/2010/main" val="36097345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08AB82-A129-4B0E-9158-9C439A839469}"/>
              </a:ext>
            </a:extLst>
          </p:cNvPr>
          <p:cNvSpPr>
            <a:spLocks noGrp="1"/>
          </p:cNvSpPr>
          <p:nvPr>
            <p:ph type="title"/>
          </p:nvPr>
        </p:nvSpPr>
        <p:spPr/>
        <p:txBody>
          <a:bodyPr/>
          <a:lstStyle/>
          <a:p>
            <a:r>
              <a:rPr lang="en-GB" dirty="0"/>
              <a:t>Discussion</a:t>
            </a:r>
          </a:p>
        </p:txBody>
      </p:sp>
      <p:sp>
        <p:nvSpPr>
          <p:cNvPr id="3" name="Marcador de contenido 2">
            <a:extLst>
              <a:ext uri="{FF2B5EF4-FFF2-40B4-BE49-F238E27FC236}">
                <a16:creationId xmlns:a16="http://schemas.microsoft.com/office/drawing/2014/main" id="{452BE985-7E19-45E3-9772-23840C505535}"/>
              </a:ext>
            </a:extLst>
          </p:cNvPr>
          <p:cNvSpPr>
            <a:spLocks noGrp="1"/>
          </p:cNvSpPr>
          <p:nvPr>
            <p:ph idx="1"/>
          </p:nvPr>
        </p:nvSpPr>
        <p:spPr/>
        <p:txBody>
          <a:bodyPr>
            <a:normAutofit lnSpcReduction="10000"/>
          </a:bodyPr>
          <a:lstStyle/>
          <a:p>
            <a:r>
              <a:rPr lang="en-GB" dirty="0"/>
              <a:t>General result: Recommendation system is valid.</a:t>
            </a:r>
          </a:p>
          <a:p>
            <a:r>
              <a:rPr lang="en-GB" dirty="0"/>
              <a:t>Future actions :</a:t>
            </a:r>
          </a:p>
          <a:p>
            <a:pPr lvl="1">
              <a:lnSpc>
                <a:spcPct val="110000"/>
              </a:lnSpc>
            </a:pPr>
            <a:r>
              <a:rPr lang="en-GB" dirty="0"/>
              <a:t>Increment the number of venues </a:t>
            </a:r>
            <a:r>
              <a:rPr lang="es-ES" dirty="0" err="1"/>
              <a:t>used</a:t>
            </a:r>
            <a:r>
              <a:rPr lang="es-ES" dirty="0"/>
              <a:t> </a:t>
            </a:r>
            <a:r>
              <a:rPr lang="es-ES" dirty="0" err="1"/>
              <a:t>or</a:t>
            </a:r>
            <a:r>
              <a:rPr lang="es-ES" dirty="0"/>
              <a:t> use </a:t>
            </a:r>
            <a:r>
              <a:rPr lang="es-ES" dirty="0" err="1"/>
              <a:t>another</a:t>
            </a:r>
            <a:r>
              <a:rPr lang="es-ES" dirty="0"/>
              <a:t> data </a:t>
            </a:r>
            <a:r>
              <a:rPr lang="es-ES" dirty="0" err="1"/>
              <a:t>source</a:t>
            </a:r>
            <a:r>
              <a:rPr lang="es-ES" dirty="0"/>
              <a:t> </a:t>
            </a:r>
            <a:r>
              <a:rPr lang="es-ES" dirty="0" err="1"/>
              <a:t>for</a:t>
            </a:r>
            <a:r>
              <a:rPr lang="es-ES" dirty="0"/>
              <a:t> </a:t>
            </a:r>
            <a:r>
              <a:rPr lang="es-ES" dirty="0" err="1"/>
              <a:t>venues</a:t>
            </a:r>
            <a:r>
              <a:rPr lang="es-ES" dirty="0"/>
              <a:t>, </a:t>
            </a:r>
            <a:r>
              <a:rPr lang="es-ES" dirty="0" err="1"/>
              <a:t>like</a:t>
            </a:r>
            <a:r>
              <a:rPr lang="es-ES" dirty="0"/>
              <a:t> Google Places API.</a:t>
            </a:r>
          </a:p>
          <a:p>
            <a:pPr lvl="1">
              <a:lnSpc>
                <a:spcPct val="110000"/>
              </a:lnSpc>
            </a:pPr>
            <a:r>
              <a:rPr lang="es-ES" dirty="0" err="1"/>
              <a:t>Consider</a:t>
            </a:r>
            <a:r>
              <a:rPr lang="es-ES" dirty="0"/>
              <a:t> </a:t>
            </a:r>
            <a:r>
              <a:rPr lang="es-ES" dirty="0" err="1"/>
              <a:t>the</a:t>
            </a:r>
            <a:r>
              <a:rPr lang="es-ES" dirty="0"/>
              <a:t> </a:t>
            </a:r>
            <a:r>
              <a:rPr lang="es-ES" dirty="0" err="1"/>
              <a:t>size</a:t>
            </a:r>
            <a:r>
              <a:rPr lang="es-ES" dirty="0"/>
              <a:t> </a:t>
            </a:r>
            <a:r>
              <a:rPr lang="es-ES" dirty="0" err="1"/>
              <a:t>of</a:t>
            </a:r>
            <a:r>
              <a:rPr lang="es-ES" dirty="0"/>
              <a:t> </a:t>
            </a:r>
            <a:r>
              <a:rPr lang="es-ES" dirty="0" err="1"/>
              <a:t>the</a:t>
            </a:r>
            <a:r>
              <a:rPr lang="es-ES" dirty="0"/>
              <a:t> </a:t>
            </a:r>
            <a:r>
              <a:rPr lang="es-ES" dirty="0" err="1"/>
              <a:t>venues</a:t>
            </a:r>
            <a:r>
              <a:rPr lang="es-ES" dirty="0"/>
              <a:t> </a:t>
            </a:r>
            <a:r>
              <a:rPr lang="es-ES" dirty="0" err="1"/>
              <a:t>for</a:t>
            </a:r>
            <a:r>
              <a:rPr lang="es-ES" dirty="0"/>
              <a:t> </a:t>
            </a:r>
            <a:r>
              <a:rPr lang="es-ES" dirty="0" err="1"/>
              <a:t>working</a:t>
            </a:r>
            <a:r>
              <a:rPr lang="es-ES" dirty="0"/>
              <a:t> </a:t>
            </a:r>
            <a:r>
              <a:rPr lang="es-ES" dirty="0" err="1"/>
              <a:t>out</a:t>
            </a:r>
            <a:r>
              <a:rPr lang="es-ES" dirty="0"/>
              <a:t> </a:t>
            </a:r>
            <a:r>
              <a:rPr lang="es-ES" dirty="0" err="1"/>
              <a:t>the</a:t>
            </a:r>
            <a:r>
              <a:rPr lang="es-ES" dirty="0"/>
              <a:t> </a:t>
            </a:r>
            <a:r>
              <a:rPr lang="es-ES" dirty="0" err="1"/>
              <a:t>density</a:t>
            </a:r>
            <a:r>
              <a:rPr lang="es-ES" dirty="0"/>
              <a:t> </a:t>
            </a:r>
            <a:r>
              <a:rPr lang="es-ES" dirty="0" err="1"/>
              <a:t>of</a:t>
            </a:r>
            <a:r>
              <a:rPr lang="es-ES" dirty="0"/>
              <a:t> </a:t>
            </a:r>
            <a:r>
              <a:rPr lang="es-ES" dirty="0" err="1"/>
              <a:t>venue</a:t>
            </a:r>
            <a:r>
              <a:rPr lang="es-ES" dirty="0"/>
              <a:t> </a:t>
            </a:r>
            <a:r>
              <a:rPr lang="es-ES" dirty="0" err="1"/>
              <a:t>types</a:t>
            </a:r>
            <a:r>
              <a:rPr lang="es-ES" dirty="0"/>
              <a:t>.</a:t>
            </a:r>
          </a:p>
          <a:p>
            <a:pPr lvl="1">
              <a:lnSpc>
                <a:spcPct val="110000"/>
              </a:lnSpc>
            </a:pPr>
            <a:r>
              <a:rPr lang="en-GB" sz="1500" dirty="0"/>
              <a:t>Include other information not related with </a:t>
            </a:r>
            <a:r>
              <a:rPr lang="en-GB" sz="1500" dirty="0" err="1"/>
              <a:t>venues:demographical</a:t>
            </a:r>
            <a:r>
              <a:rPr lang="en-GB" sz="1500" dirty="0"/>
              <a:t> statistics, the type of houses cost of living ...</a:t>
            </a:r>
            <a:endParaRPr lang="es-ES" sz="1500" dirty="0"/>
          </a:p>
          <a:p>
            <a:pPr lvl="1">
              <a:lnSpc>
                <a:spcPct val="110000"/>
              </a:lnSpc>
            </a:pPr>
            <a:r>
              <a:rPr lang="en-GB" sz="1500" dirty="0"/>
              <a:t>Use smaller areas for the recommendations.</a:t>
            </a:r>
            <a:endParaRPr lang="es-ES" sz="1500" dirty="0"/>
          </a:p>
          <a:p>
            <a:pPr lvl="1">
              <a:lnSpc>
                <a:spcPct val="110000"/>
              </a:lnSpc>
            </a:pPr>
            <a:r>
              <a:rPr lang="en-GB" sz="1500" dirty="0"/>
              <a:t>Provide additional info about each area recommended.</a:t>
            </a:r>
            <a:endParaRPr lang="es-ES" sz="1500" dirty="0"/>
          </a:p>
          <a:p>
            <a:pPr lvl="1">
              <a:lnSpc>
                <a:spcPct val="110000"/>
              </a:lnSpc>
            </a:pPr>
            <a:r>
              <a:rPr lang="en-GB" sz="1500" dirty="0"/>
              <a:t>Add more cities to the recommendation </a:t>
            </a:r>
            <a:r>
              <a:rPr lang="en-GB" sz="1500" dirty="0" err="1"/>
              <a:t>system,:from</a:t>
            </a:r>
            <a:r>
              <a:rPr lang="en-GB" sz="1500" dirty="0"/>
              <a:t> Spain or abroad.</a:t>
            </a:r>
            <a:endParaRPr lang="es-ES" sz="1500" dirty="0"/>
          </a:p>
          <a:p>
            <a:pPr lvl="1">
              <a:lnSpc>
                <a:spcPct val="110000"/>
              </a:lnSpc>
            </a:pPr>
            <a:r>
              <a:rPr lang="en-GB" sz="1500" dirty="0"/>
              <a:t>Enhance the visuals and error handling of the application.</a:t>
            </a:r>
            <a:endParaRPr lang="es-ES" sz="1500" dirty="0"/>
          </a:p>
          <a:p>
            <a:pPr lvl="1">
              <a:lnSpc>
                <a:spcPct val="110000"/>
              </a:lnSpc>
            </a:pPr>
            <a:endParaRPr lang="es-ES" dirty="0"/>
          </a:p>
          <a:p>
            <a:pPr lvl="1"/>
            <a:endParaRPr lang="en-GB" dirty="0"/>
          </a:p>
        </p:txBody>
      </p:sp>
    </p:spTree>
    <p:extLst>
      <p:ext uri="{BB962C8B-B14F-4D97-AF65-F5344CB8AC3E}">
        <p14:creationId xmlns:p14="http://schemas.microsoft.com/office/powerpoint/2010/main" val="31377710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5EDED7-7175-491F-AA53-73F77B0AFF80}"/>
              </a:ext>
            </a:extLst>
          </p:cNvPr>
          <p:cNvSpPr>
            <a:spLocks noGrp="1"/>
          </p:cNvSpPr>
          <p:nvPr>
            <p:ph type="title"/>
          </p:nvPr>
        </p:nvSpPr>
        <p:spPr/>
        <p:txBody>
          <a:bodyPr/>
          <a:lstStyle/>
          <a:p>
            <a:r>
              <a:rPr lang="es-ES" dirty="0" err="1"/>
              <a:t>Index</a:t>
            </a:r>
            <a:endParaRPr lang="es-ES" dirty="0"/>
          </a:p>
        </p:txBody>
      </p:sp>
      <p:sp>
        <p:nvSpPr>
          <p:cNvPr id="3" name="Marcador de contenido 2">
            <a:extLst>
              <a:ext uri="{FF2B5EF4-FFF2-40B4-BE49-F238E27FC236}">
                <a16:creationId xmlns:a16="http://schemas.microsoft.com/office/drawing/2014/main" id="{05425B6E-9A93-4334-8DF7-BE095D3E7276}"/>
              </a:ext>
            </a:extLst>
          </p:cNvPr>
          <p:cNvSpPr>
            <a:spLocks noGrp="1"/>
          </p:cNvSpPr>
          <p:nvPr>
            <p:ph idx="1"/>
          </p:nvPr>
        </p:nvSpPr>
        <p:spPr/>
        <p:txBody>
          <a:bodyPr/>
          <a:lstStyle/>
          <a:p>
            <a:r>
              <a:rPr lang="en-GB" dirty="0"/>
              <a:t>Introduction</a:t>
            </a:r>
          </a:p>
          <a:p>
            <a:r>
              <a:rPr lang="en-GB" dirty="0"/>
              <a:t>Data to use</a:t>
            </a:r>
          </a:p>
          <a:p>
            <a:r>
              <a:rPr lang="en-GB" dirty="0"/>
              <a:t>Methodology</a:t>
            </a:r>
          </a:p>
          <a:p>
            <a:r>
              <a:rPr lang="en-GB" dirty="0"/>
              <a:t>Results</a:t>
            </a:r>
          </a:p>
          <a:p>
            <a:r>
              <a:rPr lang="en-GB" dirty="0"/>
              <a:t>Discussion</a:t>
            </a:r>
          </a:p>
          <a:p>
            <a:r>
              <a:rPr lang="en-GB" b="1" dirty="0">
                <a:solidFill>
                  <a:schemeClr val="accent1">
                    <a:lumMod val="75000"/>
                  </a:schemeClr>
                </a:solidFill>
              </a:rPr>
              <a:t>Conclusions</a:t>
            </a:r>
          </a:p>
        </p:txBody>
      </p:sp>
    </p:spTree>
    <p:extLst>
      <p:ext uri="{BB962C8B-B14F-4D97-AF65-F5344CB8AC3E}">
        <p14:creationId xmlns:p14="http://schemas.microsoft.com/office/powerpoint/2010/main" val="20545825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16CC2A8-8CD0-41B4-9FEE-DF9194934176}"/>
              </a:ext>
            </a:extLst>
          </p:cNvPr>
          <p:cNvSpPr>
            <a:spLocks noGrp="1"/>
          </p:cNvSpPr>
          <p:nvPr>
            <p:ph type="title"/>
          </p:nvPr>
        </p:nvSpPr>
        <p:spPr/>
        <p:txBody>
          <a:bodyPr/>
          <a:lstStyle/>
          <a:p>
            <a:r>
              <a:rPr lang="en-GB" dirty="0"/>
              <a:t>Conclusions</a:t>
            </a:r>
          </a:p>
        </p:txBody>
      </p:sp>
      <p:sp>
        <p:nvSpPr>
          <p:cNvPr id="3" name="Marcador de contenido 2">
            <a:extLst>
              <a:ext uri="{FF2B5EF4-FFF2-40B4-BE49-F238E27FC236}">
                <a16:creationId xmlns:a16="http://schemas.microsoft.com/office/drawing/2014/main" id="{ED2A9059-85D3-438A-AE46-B7A8ED4D6351}"/>
              </a:ext>
            </a:extLst>
          </p:cNvPr>
          <p:cNvSpPr>
            <a:spLocks noGrp="1"/>
          </p:cNvSpPr>
          <p:nvPr>
            <p:ph idx="1"/>
          </p:nvPr>
        </p:nvSpPr>
        <p:spPr/>
        <p:txBody>
          <a:bodyPr>
            <a:normAutofit fontScale="92500" lnSpcReduction="10000"/>
          </a:bodyPr>
          <a:lstStyle/>
          <a:p>
            <a:r>
              <a:rPr lang="en-GB" dirty="0"/>
              <a:t>Work done:</a:t>
            </a:r>
          </a:p>
          <a:p>
            <a:pPr lvl="1"/>
            <a:r>
              <a:rPr lang="en-GB" dirty="0"/>
              <a:t>Data about 15 cities in Spain, postal code areas in these cities and venues at these postal codes obtained and processed for getting density of venues at postal codes.</a:t>
            </a:r>
            <a:endParaRPr lang="es-ES" dirty="0"/>
          </a:p>
          <a:p>
            <a:pPr lvl="1"/>
            <a:r>
              <a:rPr lang="en-GB" dirty="0"/>
              <a:t>Processed data used for creating content-based recommendation algorithm for getting recommended postal code areas in a target city to move in.</a:t>
            </a:r>
            <a:endParaRPr lang="es-ES" dirty="0"/>
          </a:p>
          <a:p>
            <a:pPr lvl="1"/>
            <a:r>
              <a:rPr lang="en-GB" dirty="0"/>
              <a:t>Visualization tool has been created: two functions using the recommendation algorithm for showing a choropleth map of the target city with the postal codes recommendations.</a:t>
            </a:r>
            <a:endParaRPr lang="es-ES" dirty="0"/>
          </a:p>
          <a:p>
            <a:pPr lvl="1"/>
            <a:r>
              <a:rPr lang="en-GB" dirty="0"/>
              <a:t>Application created: provides easy-to-use user interface for getting a recommendation.</a:t>
            </a:r>
            <a:endParaRPr lang="es-ES" dirty="0"/>
          </a:p>
          <a:p>
            <a:pPr lvl="1"/>
            <a:r>
              <a:rPr lang="en-GB" dirty="0"/>
              <a:t>Hypotheses exposed after an exploratory analysis and checked with statistical tools.</a:t>
            </a:r>
            <a:endParaRPr lang="es-ES" dirty="0"/>
          </a:p>
          <a:p>
            <a:pPr lvl="1"/>
            <a:r>
              <a:rPr lang="en-GB" dirty="0"/>
              <a:t>Statistical results used for confirming or denying the hypotheses exposed.</a:t>
            </a:r>
            <a:endParaRPr lang="es-ES" dirty="0"/>
          </a:p>
          <a:p>
            <a:pPr lvl="1"/>
            <a:r>
              <a:rPr lang="es-ES" dirty="0" err="1"/>
              <a:t>Previous</a:t>
            </a:r>
            <a:r>
              <a:rPr lang="es-ES" dirty="0"/>
              <a:t> </a:t>
            </a:r>
            <a:r>
              <a:rPr lang="es-ES" dirty="0" err="1"/>
              <a:t>work</a:t>
            </a:r>
            <a:r>
              <a:rPr lang="es-ES" dirty="0"/>
              <a:t> </a:t>
            </a:r>
            <a:r>
              <a:rPr lang="es-ES" dirty="0" err="1"/>
              <a:t>used</a:t>
            </a:r>
            <a:r>
              <a:rPr lang="es-ES" dirty="0"/>
              <a:t> </a:t>
            </a:r>
            <a:r>
              <a:rPr lang="es-ES" dirty="0" err="1"/>
              <a:t>for</a:t>
            </a:r>
            <a:r>
              <a:rPr lang="es-ES" dirty="0"/>
              <a:t> confirming </a:t>
            </a:r>
            <a:r>
              <a:rPr lang="es-ES" dirty="0" err="1"/>
              <a:t>the</a:t>
            </a:r>
            <a:r>
              <a:rPr lang="es-ES" dirty="0"/>
              <a:t> </a:t>
            </a:r>
            <a:r>
              <a:rPr lang="es-ES" dirty="0" err="1"/>
              <a:t>validity</a:t>
            </a:r>
            <a:r>
              <a:rPr lang="es-ES" dirty="0"/>
              <a:t> </a:t>
            </a:r>
            <a:r>
              <a:rPr lang="es-ES" dirty="0" err="1"/>
              <a:t>of</a:t>
            </a:r>
            <a:r>
              <a:rPr lang="es-ES" dirty="0"/>
              <a:t> </a:t>
            </a:r>
            <a:r>
              <a:rPr lang="es-ES" dirty="0" err="1"/>
              <a:t>the</a:t>
            </a:r>
            <a:r>
              <a:rPr lang="es-ES" dirty="0"/>
              <a:t> </a:t>
            </a:r>
            <a:r>
              <a:rPr lang="es-ES" dirty="0" err="1"/>
              <a:t>recommendation</a:t>
            </a:r>
            <a:r>
              <a:rPr lang="es-ES" dirty="0"/>
              <a:t> </a:t>
            </a:r>
            <a:r>
              <a:rPr lang="es-ES" dirty="0" err="1"/>
              <a:t>system</a:t>
            </a:r>
            <a:r>
              <a:rPr lang="es-ES" dirty="0"/>
              <a:t> and </a:t>
            </a:r>
            <a:r>
              <a:rPr lang="es-ES" dirty="0" err="1"/>
              <a:t>propose</a:t>
            </a:r>
            <a:r>
              <a:rPr lang="es-ES" dirty="0"/>
              <a:t> </a:t>
            </a:r>
            <a:r>
              <a:rPr lang="es-ES" dirty="0" err="1"/>
              <a:t>future</a:t>
            </a:r>
            <a:r>
              <a:rPr lang="es-ES" dirty="0"/>
              <a:t> </a:t>
            </a:r>
            <a:r>
              <a:rPr lang="es-ES" dirty="0" err="1"/>
              <a:t>work</a:t>
            </a:r>
            <a:r>
              <a:rPr lang="es-ES" dirty="0"/>
              <a:t>.</a:t>
            </a:r>
          </a:p>
          <a:p>
            <a:r>
              <a:rPr lang="es-ES" dirty="0"/>
              <a:t>Final conclusión: </a:t>
            </a:r>
            <a:r>
              <a:rPr lang="es-ES" dirty="0" err="1"/>
              <a:t>Recommendation</a:t>
            </a:r>
            <a:r>
              <a:rPr lang="es-ES" dirty="0"/>
              <a:t> </a:t>
            </a:r>
            <a:r>
              <a:rPr lang="es-ES" dirty="0" err="1"/>
              <a:t>system</a:t>
            </a:r>
            <a:r>
              <a:rPr lang="es-ES" dirty="0"/>
              <a:t> </a:t>
            </a:r>
            <a:r>
              <a:rPr lang="es-ES" dirty="0" err="1"/>
              <a:t>created</a:t>
            </a:r>
            <a:r>
              <a:rPr lang="es-ES" dirty="0"/>
              <a:t> </a:t>
            </a:r>
            <a:r>
              <a:rPr lang="es-ES" dirty="0" err="1"/>
              <a:t>is</a:t>
            </a:r>
            <a:r>
              <a:rPr lang="es-ES" dirty="0"/>
              <a:t> </a:t>
            </a:r>
            <a:r>
              <a:rPr lang="es-ES" dirty="0" err="1"/>
              <a:t>valid</a:t>
            </a:r>
            <a:endParaRPr lang="es-ES" dirty="0"/>
          </a:p>
          <a:p>
            <a:endParaRPr lang="en-GB" dirty="0"/>
          </a:p>
        </p:txBody>
      </p:sp>
    </p:spTree>
    <p:extLst>
      <p:ext uri="{BB962C8B-B14F-4D97-AF65-F5344CB8AC3E}">
        <p14:creationId xmlns:p14="http://schemas.microsoft.com/office/powerpoint/2010/main" val="16798827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7" name="Group 46">
            <a:extLst>
              <a:ext uri="{FF2B5EF4-FFF2-40B4-BE49-F238E27FC236}">
                <a16:creationId xmlns:a16="http://schemas.microsoft.com/office/drawing/2014/main" id="{B4DE830A-B531-4A3B-96F6-0ECE88B085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48" name="Straight Connector 47">
              <a:extLst>
                <a:ext uri="{FF2B5EF4-FFF2-40B4-BE49-F238E27FC236}">
                  <a16:creationId xmlns:a16="http://schemas.microsoft.com/office/drawing/2014/main" id="{2813DF2C-461A-4A8F-9679-A172790D1F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54CD3A85-C039-4249-86E4-1EB9318B54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50" name="Rectangle 23">
              <a:extLst>
                <a:ext uri="{FF2B5EF4-FFF2-40B4-BE49-F238E27FC236}">
                  <a16:creationId xmlns:a16="http://schemas.microsoft.com/office/drawing/2014/main" id="{887EA6D2-2883-42C2-993D-094CA6D65D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1" name="Rectangle 25">
              <a:extLst>
                <a:ext uri="{FF2B5EF4-FFF2-40B4-BE49-F238E27FC236}">
                  <a16:creationId xmlns:a16="http://schemas.microsoft.com/office/drawing/2014/main" id="{3B895046-636F-4D1B-ACA4-29AA0CB332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2" name="Isosceles Triangle 51">
              <a:extLst>
                <a:ext uri="{FF2B5EF4-FFF2-40B4-BE49-F238E27FC236}">
                  <a16:creationId xmlns:a16="http://schemas.microsoft.com/office/drawing/2014/main" id="{C6B0CDE3-E054-4EDD-A43B-F96843D8B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53" name="Rectangle 27">
              <a:extLst>
                <a:ext uri="{FF2B5EF4-FFF2-40B4-BE49-F238E27FC236}">
                  <a16:creationId xmlns:a16="http://schemas.microsoft.com/office/drawing/2014/main" id="{3B66B1A2-F145-4C9B-85CC-4BF30D58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4" name="Rectangle 28">
              <a:extLst>
                <a:ext uri="{FF2B5EF4-FFF2-40B4-BE49-F238E27FC236}">
                  <a16:creationId xmlns:a16="http://schemas.microsoft.com/office/drawing/2014/main" id="{5D4FC972-94B3-4035-8D31-E668C132B4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5" name="Rectangle 29">
              <a:extLst>
                <a:ext uri="{FF2B5EF4-FFF2-40B4-BE49-F238E27FC236}">
                  <a16:creationId xmlns:a16="http://schemas.microsoft.com/office/drawing/2014/main" id="{374B9941-AFBE-4A77-A50E-B6EA04A74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6" name="Isosceles Triangle 55">
              <a:extLst>
                <a:ext uri="{FF2B5EF4-FFF2-40B4-BE49-F238E27FC236}">
                  <a16:creationId xmlns:a16="http://schemas.microsoft.com/office/drawing/2014/main" id="{27A982C5-2C38-4CE9-BC18-94697AD65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7" name="Isosceles Triangle 56">
              <a:extLst>
                <a:ext uri="{FF2B5EF4-FFF2-40B4-BE49-F238E27FC236}">
                  <a16:creationId xmlns:a16="http://schemas.microsoft.com/office/drawing/2014/main" id="{0060D8D1-7BB1-498F-AFBB-ADAC130A9E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ítulo 1">
            <a:extLst>
              <a:ext uri="{FF2B5EF4-FFF2-40B4-BE49-F238E27FC236}">
                <a16:creationId xmlns:a16="http://schemas.microsoft.com/office/drawing/2014/main" id="{969B5030-2DB1-4918-A6BA-03856E1B53C5}"/>
              </a:ext>
            </a:extLst>
          </p:cNvPr>
          <p:cNvSpPr>
            <a:spLocks noGrp="1"/>
          </p:cNvSpPr>
          <p:nvPr>
            <p:ph type="title"/>
          </p:nvPr>
        </p:nvSpPr>
        <p:spPr>
          <a:xfrm>
            <a:off x="985969" y="4553712"/>
            <a:ext cx="8288032" cy="1096316"/>
          </a:xfrm>
        </p:spPr>
        <p:txBody>
          <a:bodyPr vert="horz" lIns="91440" tIns="45720" rIns="91440" bIns="45720" rtlCol="0" anchor="b">
            <a:normAutofit/>
          </a:bodyPr>
          <a:lstStyle/>
          <a:p>
            <a:pPr algn="ctr"/>
            <a:r>
              <a:rPr lang="en-US" sz="4800" kern="1200">
                <a:solidFill>
                  <a:schemeClr val="accent1"/>
                </a:solidFill>
                <a:latin typeface="+mj-lt"/>
                <a:ea typeface="+mj-ea"/>
                <a:cs typeface="+mj-cs"/>
              </a:rPr>
              <a:t>Thanks for your time</a:t>
            </a:r>
          </a:p>
        </p:txBody>
      </p:sp>
      <p:pic>
        <p:nvPicPr>
          <p:cNvPr id="5" name="Marcador de contenido 4" descr="Signo de interrogación amarillo">
            <a:extLst>
              <a:ext uri="{FF2B5EF4-FFF2-40B4-BE49-F238E27FC236}">
                <a16:creationId xmlns:a16="http://schemas.microsoft.com/office/drawing/2014/main" id="{99FD0FE6-C1D2-44AB-8DC2-C5108B41022D}"/>
              </a:ext>
            </a:extLst>
          </p:cNvPr>
          <p:cNvPicPr>
            <a:picLocks noGrp="1" noChangeAspect="1"/>
          </p:cNvPicPr>
          <p:nvPr>
            <p:ph idx="1"/>
          </p:nvPr>
        </p:nvPicPr>
        <p:blipFill rotWithShape="1">
          <a:blip r:embed="rId2"/>
          <a:srcRect l="9091" b="14773"/>
          <a:stretch/>
        </p:blipFill>
        <p:spPr>
          <a:xfrm>
            <a:off x="2197132" y="934222"/>
            <a:ext cx="5865704" cy="3299450"/>
          </a:xfrm>
          <a:prstGeom prst="rect">
            <a:avLst/>
          </a:prstGeom>
        </p:spPr>
      </p:pic>
    </p:spTree>
    <p:extLst>
      <p:ext uri="{BB962C8B-B14F-4D97-AF65-F5344CB8AC3E}">
        <p14:creationId xmlns:p14="http://schemas.microsoft.com/office/powerpoint/2010/main" val="3321646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B39695-B2A8-4549-8687-6DEEA923D611}"/>
              </a:ext>
            </a:extLst>
          </p:cNvPr>
          <p:cNvSpPr>
            <a:spLocks noGrp="1"/>
          </p:cNvSpPr>
          <p:nvPr>
            <p:ph type="title"/>
          </p:nvPr>
        </p:nvSpPr>
        <p:spPr/>
        <p:txBody>
          <a:bodyPr/>
          <a:lstStyle/>
          <a:p>
            <a:r>
              <a:rPr lang="en-GB" dirty="0"/>
              <a:t>Introduction</a:t>
            </a:r>
          </a:p>
        </p:txBody>
      </p:sp>
      <p:sp>
        <p:nvSpPr>
          <p:cNvPr id="3" name="Marcador de contenido 2">
            <a:extLst>
              <a:ext uri="{FF2B5EF4-FFF2-40B4-BE49-F238E27FC236}">
                <a16:creationId xmlns:a16="http://schemas.microsoft.com/office/drawing/2014/main" id="{63A91B17-754D-4530-9E6C-EA4497DC9F99}"/>
              </a:ext>
            </a:extLst>
          </p:cNvPr>
          <p:cNvSpPr>
            <a:spLocks noGrp="1"/>
          </p:cNvSpPr>
          <p:nvPr>
            <p:ph idx="1"/>
          </p:nvPr>
        </p:nvSpPr>
        <p:spPr/>
        <p:txBody>
          <a:bodyPr/>
          <a:lstStyle/>
          <a:p>
            <a:r>
              <a:rPr lang="en-GB" dirty="0"/>
              <a:t>First approach:</a:t>
            </a:r>
          </a:p>
          <a:p>
            <a:pPr lvl="1"/>
            <a:r>
              <a:rPr lang="en-GB" dirty="0"/>
              <a:t>15 most populous cities of Spain.</a:t>
            </a:r>
          </a:p>
          <a:p>
            <a:r>
              <a:rPr lang="en-GB" dirty="0"/>
              <a:t>Target users:</a:t>
            </a:r>
          </a:p>
          <a:p>
            <a:pPr lvl="1"/>
            <a:r>
              <a:rPr lang="en-GB" dirty="0"/>
              <a:t>People living in Spain or thinking about moving into Spain.</a:t>
            </a:r>
          </a:p>
          <a:p>
            <a:pPr lvl="1"/>
            <a:r>
              <a:rPr lang="en-GB" dirty="0"/>
              <a:t>People thinking about moving into another home in the same city or in another one.</a:t>
            </a:r>
          </a:p>
          <a:p>
            <a:pPr lvl="1"/>
            <a:r>
              <a:rPr lang="en-GB" dirty="0"/>
              <a:t>People who consider the amenities of the area as an important feature for choosing a home.</a:t>
            </a:r>
          </a:p>
          <a:p>
            <a:pPr lvl="1"/>
            <a:endParaRPr lang="en-GB" dirty="0"/>
          </a:p>
        </p:txBody>
      </p:sp>
    </p:spTree>
    <p:extLst>
      <p:ext uri="{BB962C8B-B14F-4D97-AF65-F5344CB8AC3E}">
        <p14:creationId xmlns:p14="http://schemas.microsoft.com/office/powerpoint/2010/main" val="2122275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5EDED7-7175-491F-AA53-73F77B0AFF80}"/>
              </a:ext>
            </a:extLst>
          </p:cNvPr>
          <p:cNvSpPr>
            <a:spLocks noGrp="1"/>
          </p:cNvSpPr>
          <p:nvPr>
            <p:ph type="title"/>
          </p:nvPr>
        </p:nvSpPr>
        <p:spPr/>
        <p:txBody>
          <a:bodyPr/>
          <a:lstStyle/>
          <a:p>
            <a:r>
              <a:rPr lang="es-ES" dirty="0" err="1"/>
              <a:t>Index</a:t>
            </a:r>
            <a:endParaRPr lang="es-ES" dirty="0"/>
          </a:p>
        </p:txBody>
      </p:sp>
      <p:sp>
        <p:nvSpPr>
          <p:cNvPr id="3" name="Marcador de contenido 2">
            <a:extLst>
              <a:ext uri="{FF2B5EF4-FFF2-40B4-BE49-F238E27FC236}">
                <a16:creationId xmlns:a16="http://schemas.microsoft.com/office/drawing/2014/main" id="{05425B6E-9A93-4334-8DF7-BE095D3E7276}"/>
              </a:ext>
            </a:extLst>
          </p:cNvPr>
          <p:cNvSpPr>
            <a:spLocks noGrp="1"/>
          </p:cNvSpPr>
          <p:nvPr>
            <p:ph idx="1"/>
          </p:nvPr>
        </p:nvSpPr>
        <p:spPr/>
        <p:txBody>
          <a:bodyPr/>
          <a:lstStyle/>
          <a:p>
            <a:r>
              <a:rPr lang="en-GB" dirty="0"/>
              <a:t>Introduction</a:t>
            </a:r>
          </a:p>
          <a:p>
            <a:r>
              <a:rPr lang="en-GB" b="1" dirty="0">
                <a:solidFill>
                  <a:schemeClr val="accent1">
                    <a:lumMod val="75000"/>
                  </a:schemeClr>
                </a:solidFill>
              </a:rPr>
              <a:t>Data to use</a:t>
            </a:r>
          </a:p>
          <a:p>
            <a:r>
              <a:rPr lang="en-GB" dirty="0"/>
              <a:t>Methodology</a:t>
            </a:r>
          </a:p>
          <a:p>
            <a:r>
              <a:rPr lang="en-GB" dirty="0"/>
              <a:t>Results</a:t>
            </a:r>
          </a:p>
          <a:p>
            <a:r>
              <a:rPr lang="en-GB" dirty="0"/>
              <a:t>Discussion</a:t>
            </a:r>
          </a:p>
          <a:p>
            <a:r>
              <a:rPr lang="en-GB" dirty="0" err="1"/>
              <a:t>Conclussions</a:t>
            </a:r>
            <a:endParaRPr lang="en-GB" dirty="0"/>
          </a:p>
        </p:txBody>
      </p:sp>
    </p:spTree>
    <p:extLst>
      <p:ext uri="{BB962C8B-B14F-4D97-AF65-F5344CB8AC3E}">
        <p14:creationId xmlns:p14="http://schemas.microsoft.com/office/powerpoint/2010/main" val="7634685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F9DAD7-E7EE-4E92-8591-6D6FE8614CAE}"/>
              </a:ext>
            </a:extLst>
          </p:cNvPr>
          <p:cNvSpPr>
            <a:spLocks noGrp="1"/>
          </p:cNvSpPr>
          <p:nvPr>
            <p:ph type="title"/>
          </p:nvPr>
        </p:nvSpPr>
        <p:spPr>
          <a:xfrm>
            <a:off x="677334" y="609600"/>
            <a:ext cx="8596668" cy="1769706"/>
          </a:xfrm>
        </p:spPr>
        <p:txBody>
          <a:bodyPr>
            <a:normAutofit/>
          </a:bodyPr>
          <a:lstStyle/>
          <a:p>
            <a:r>
              <a:rPr lang="en-GB" dirty="0"/>
              <a:t>Data to use</a:t>
            </a:r>
            <a:br>
              <a:rPr lang="en-GB" dirty="0"/>
            </a:br>
            <a:br>
              <a:rPr lang="en-GB" dirty="0"/>
            </a:br>
            <a:r>
              <a:rPr lang="en-GB" sz="36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Spanish postal codes</a:t>
            </a:r>
            <a:r>
              <a:rPr lang="es-ES" sz="36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 </a:t>
            </a:r>
            <a:r>
              <a:rPr lang="es-ES" sz="3600" dirty="0" err="1">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info</a:t>
            </a:r>
            <a:endParaRPr lang="en-GB" dirty="0"/>
          </a:p>
        </p:txBody>
      </p:sp>
      <p:sp>
        <p:nvSpPr>
          <p:cNvPr id="3" name="Marcador de contenido 2">
            <a:extLst>
              <a:ext uri="{FF2B5EF4-FFF2-40B4-BE49-F238E27FC236}">
                <a16:creationId xmlns:a16="http://schemas.microsoft.com/office/drawing/2014/main" id="{9542723A-7342-4A94-9E4C-5522AB05372E}"/>
              </a:ext>
            </a:extLst>
          </p:cNvPr>
          <p:cNvSpPr>
            <a:spLocks noGrp="1"/>
          </p:cNvSpPr>
          <p:nvPr>
            <p:ph idx="1"/>
          </p:nvPr>
        </p:nvSpPr>
        <p:spPr>
          <a:xfrm>
            <a:off x="677334" y="2444620"/>
            <a:ext cx="8596668" cy="3596742"/>
          </a:xfrm>
        </p:spPr>
        <p:txBody>
          <a:bodyPr>
            <a:normAutofit lnSpcReduction="10000"/>
          </a:bodyPr>
          <a:lstStyle/>
          <a:p>
            <a:pPr algn="just">
              <a:lnSpc>
                <a:spcPct val="110000"/>
              </a:lnSpc>
              <a:spcBef>
                <a:spcPts val="600"/>
              </a:spcBef>
              <a:spcAft>
                <a:spcPts val="1000"/>
              </a:spcAft>
            </a:pPr>
            <a:r>
              <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Data </a:t>
            </a:r>
            <a:r>
              <a:rPr lang="es-ES" sz="1800" dirty="0" err="1">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gathered</a:t>
            </a:r>
            <a:r>
              <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 </a:t>
            </a:r>
            <a:r>
              <a:rPr lang="es-ES" sz="1800" dirty="0" err="1">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for</a:t>
            </a:r>
            <a:r>
              <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 </a:t>
            </a:r>
            <a:r>
              <a:rPr lang="es-ES" sz="1800" dirty="0" err="1">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each</a:t>
            </a:r>
            <a:r>
              <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 postal </a:t>
            </a:r>
            <a:r>
              <a:rPr lang="es-ES" sz="1800" dirty="0" err="1">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code</a:t>
            </a:r>
            <a:r>
              <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a:t>
            </a:r>
          </a:p>
          <a:p>
            <a:pPr marL="685800" lvl="1" algn="just">
              <a:lnSpc>
                <a:spcPct val="110000"/>
              </a:lnSpc>
              <a:spcBef>
                <a:spcPts val="600"/>
              </a:spcBef>
            </a:pPr>
            <a:r>
              <a:rPr lang="en-GB"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ID of the postal code area.</a:t>
            </a:r>
            <a:endParaRPr lang="es-ES"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marL="685800" lvl="1" algn="just">
              <a:lnSpc>
                <a:spcPct val="110000"/>
              </a:lnSpc>
            </a:pPr>
            <a:r>
              <a:rPr lang="en-GB"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City where the postal code area is located.</a:t>
            </a:r>
            <a:endParaRPr lang="es-ES"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marL="685800" lvl="1" algn="just">
              <a:lnSpc>
                <a:spcPct val="110000"/>
              </a:lnSpc>
              <a:spcAft>
                <a:spcPts val="1000"/>
              </a:spcAft>
            </a:pPr>
            <a:r>
              <a:rPr lang="en-GB"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Geographical boundaries of the postal code area in the form of GeoJSON file.</a:t>
            </a:r>
            <a:endParaRPr lang="es-ES"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Bef>
                <a:spcPts val="600"/>
              </a:spcBef>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Source (Thanks to Inigo Flores):</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marL="628650" indent="-285750" algn="just">
              <a:lnSpc>
                <a:spcPct val="110000"/>
              </a:lnSpc>
              <a:spcBef>
                <a:spcPts val="600"/>
              </a:spcBef>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 		</a:t>
            </a:r>
            <a:r>
              <a:rPr lang="en-GB" sz="1800" u="sng" dirty="0">
                <a:solidFill>
                  <a:srgbClr val="296EAA"/>
                </a:solidFill>
                <a:effectLst/>
                <a:latin typeface="Helvetica" panose="020B0604020202020204" pitchFamily="34" charset="0"/>
                <a:ea typeface="Calibri" panose="020F0502020204030204" pitchFamily="34" charset="0"/>
                <a:cs typeface="Times New Roman" panose="02020603050405020304" pitchFamily="18" charset="0"/>
                <a:hlinkClick r:id="rId2"/>
              </a:rPr>
              <a:t>https://github.com/inigoflores/ds-codigos-postales</a:t>
            </a:r>
            <a:endParaRPr lang="es-ES"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0000"/>
              </a:lnSpc>
              <a:spcBef>
                <a:spcPts val="600"/>
              </a:spcBef>
              <a:spcAft>
                <a:spcPts val="1000"/>
              </a:spcAft>
            </a:pPr>
            <a:r>
              <a:rPr lang="en-GB" sz="1800"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Cities data: 15 most populous cities of Spain. </a:t>
            </a:r>
          </a:p>
          <a:p>
            <a:pPr lvl="1" algn="just">
              <a:lnSpc>
                <a:spcPct val="110000"/>
              </a:lnSpc>
              <a:spcBef>
                <a:spcPts val="600"/>
              </a:spcBef>
              <a:spcAft>
                <a:spcPts val="1000"/>
              </a:spcAft>
            </a:pPr>
            <a:r>
              <a:rPr lang="en-GB"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rPr>
              <a:t>Cities data source: handmade JSON.</a:t>
            </a:r>
            <a:endParaRPr lang="es-ES" dirty="0">
              <a:solidFill>
                <a:srgbClr val="595959"/>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Tree>
    <p:extLst>
      <p:ext uri="{BB962C8B-B14F-4D97-AF65-F5344CB8AC3E}">
        <p14:creationId xmlns:p14="http://schemas.microsoft.com/office/powerpoint/2010/main" val="3355340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67C818-351E-49EA-8978-87257EEB3FEB}"/>
              </a:ext>
            </a:extLst>
          </p:cNvPr>
          <p:cNvSpPr>
            <a:spLocks noGrp="1"/>
          </p:cNvSpPr>
          <p:nvPr>
            <p:ph type="title"/>
          </p:nvPr>
        </p:nvSpPr>
        <p:spPr>
          <a:xfrm>
            <a:off x="677334" y="609599"/>
            <a:ext cx="8596668" cy="1723053"/>
          </a:xfrm>
        </p:spPr>
        <p:txBody>
          <a:bodyPr>
            <a:normAutofit fontScale="90000"/>
          </a:bodyPr>
          <a:lstStyle/>
          <a:p>
            <a:r>
              <a:rPr lang="en-GB" dirty="0"/>
              <a:t>Data to use</a:t>
            </a:r>
            <a:br>
              <a:rPr lang="en-GB" dirty="0"/>
            </a:br>
            <a:br>
              <a:rPr lang="en-GB" dirty="0"/>
            </a:br>
            <a:r>
              <a:rPr lang="en-GB" dirty="0">
                <a:solidFill>
                  <a:schemeClr val="tx1">
                    <a:lumMod val="65000"/>
                    <a:lumOff val="35000"/>
                  </a:schemeClr>
                </a:solidFill>
              </a:rPr>
              <a:t>Venues at each postal code</a:t>
            </a:r>
          </a:p>
        </p:txBody>
      </p:sp>
      <p:sp>
        <p:nvSpPr>
          <p:cNvPr id="3" name="Marcador de contenido 2">
            <a:extLst>
              <a:ext uri="{FF2B5EF4-FFF2-40B4-BE49-F238E27FC236}">
                <a16:creationId xmlns:a16="http://schemas.microsoft.com/office/drawing/2014/main" id="{808327C6-2B24-47CD-B3F9-96A065D4E8A4}"/>
              </a:ext>
            </a:extLst>
          </p:cNvPr>
          <p:cNvSpPr>
            <a:spLocks noGrp="1"/>
          </p:cNvSpPr>
          <p:nvPr>
            <p:ph idx="1"/>
          </p:nvPr>
        </p:nvSpPr>
        <p:spPr>
          <a:xfrm>
            <a:off x="677334" y="2453951"/>
            <a:ext cx="8596668" cy="3587411"/>
          </a:xfrm>
        </p:spPr>
        <p:txBody>
          <a:bodyPr/>
          <a:lstStyle/>
          <a:p>
            <a:r>
              <a:rPr lang="en-GB" dirty="0"/>
              <a:t>Data gathered for each postal code:</a:t>
            </a:r>
          </a:p>
          <a:p>
            <a:pPr lvl="1"/>
            <a:r>
              <a:rPr lang="en-GB" dirty="0"/>
              <a:t>Number of venues in the area.</a:t>
            </a:r>
          </a:p>
          <a:p>
            <a:pPr lvl="1"/>
            <a:r>
              <a:rPr lang="en-GB" dirty="0"/>
              <a:t>Venues of the area, with the following info for each of them:</a:t>
            </a:r>
          </a:p>
          <a:p>
            <a:pPr lvl="2"/>
            <a:r>
              <a:rPr lang="en-GB" dirty="0"/>
              <a:t>Venue name.</a:t>
            </a:r>
          </a:p>
          <a:p>
            <a:pPr lvl="2"/>
            <a:r>
              <a:rPr lang="en-GB" dirty="0"/>
              <a:t>Venue location.</a:t>
            </a:r>
          </a:p>
          <a:p>
            <a:pPr lvl="2"/>
            <a:r>
              <a:rPr lang="en-GB" dirty="0"/>
              <a:t>Venue category</a:t>
            </a:r>
          </a:p>
          <a:p>
            <a:r>
              <a:rPr lang="en-GB" dirty="0"/>
              <a:t>Source:</a:t>
            </a:r>
          </a:p>
          <a:p>
            <a:pPr lvl="1"/>
            <a:r>
              <a:rPr lang="en-GB" dirty="0"/>
              <a:t>Foursquare REST API</a:t>
            </a:r>
          </a:p>
        </p:txBody>
      </p:sp>
    </p:spTree>
    <p:extLst>
      <p:ext uri="{BB962C8B-B14F-4D97-AF65-F5344CB8AC3E}">
        <p14:creationId xmlns:p14="http://schemas.microsoft.com/office/powerpoint/2010/main" val="2358176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5EDED7-7175-491F-AA53-73F77B0AFF80}"/>
              </a:ext>
            </a:extLst>
          </p:cNvPr>
          <p:cNvSpPr>
            <a:spLocks noGrp="1"/>
          </p:cNvSpPr>
          <p:nvPr>
            <p:ph type="title"/>
          </p:nvPr>
        </p:nvSpPr>
        <p:spPr/>
        <p:txBody>
          <a:bodyPr/>
          <a:lstStyle/>
          <a:p>
            <a:r>
              <a:rPr lang="es-ES" dirty="0" err="1"/>
              <a:t>Index</a:t>
            </a:r>
            <a:endParaRPr lang="es-ES" dirty="0"/>
          </a:p>
        </p:txBody>
      </p:sp>
      <p:sp>
        <p:nvSpPr>
          <p:cNvPr id="3" name="Marcador de contenido 2">
            <a:extLst>
              <a:ext uri="{FF2B5EF4-FFF2-40B4-BE49-F238E27FC236}">
                <a16:creationId xmlns:a16="http://schemas.microsoft.com/office/drawing/2014/main" id="{05425B6E-9A93-4334-8DF7-BE095D3E7276}"/>
              </a:ext>
            </a:extLst>
          </p:cNvPr>
          <p:cNvSpPr>
            <a:spLocks noGrp="1"/>
          </p:cNvSpPr>
          <p:nvPr>
            <p:ph idx="1"/>
          </p:nvPr>
        </p:nvSpPr>
        <p:spPr/>
        <p:txBody>
          <a:bodyPr/>
          <a:lstStyle/>
          <a:p>
            <a:r>
              <a:rPr lang="en-GB" dirty="0"/>
              <a:t>Introduction</a:t>
            </a:r>
          </a:p>
          <a:p>
            <a:r>
              <a:rPr lang="en-GB" dirty="0"/>
              <a:t>Data to use</a:t>
            </a:r>
          </a:p>
          <a:p>
            <a:r>
              <a:rPr lang="en-GB" b="1" dirty="0">
                <a:solidFill>
                  <a:schemeClr val="accent1">
                    <a:lumMod val="75000"/>
                  </a:schemeClr>
                </a:solidFill>
              </a:rPr>
              <a:t>Methodology</a:t>
            </a:r>
          </a:p>
          <a:p>
            <a:r>
              <a:rPr lang="en-GB" dirty="0"/>
              <a:t>Results</a:t>
            </a:r>
          </a:p>
          <a:p>
            <a:r>
              <a:rPr lang="en-GB" dirty="0"/>
              <a:t>Discussion</a:t>
            </a:r>
          </a:p>
          <a:p>
            <a:r>
              <a:rPr lang="en-GB" dirty="0" err="1"/>
              <a:t>Conclussions</a:t>
            </a:r>
            <a:endParaRPr lang="en-GB" dirty="0"/>
          </a:p>
        </p:txBody>
      </p:sp>
    </p:spTree>
    <p:extLst>
      <p:ext uri="{BB962C8B-B14F-4D97-AF65-F5344CB8AC3E}">
        <p14:creationId xmlns:p14="http://schemas.microsoft.com/office/powerpoint/2010/main" val="1423195542"/>
      </p:ext>
    </p:extLst>
  </p:cSld>
  <p:clrMapOvr>
    <a:masterClrMapping/>
  </p:clrMapOvr>
</p:sld>
</file>

<file path=ppt/theme/theme1.xml><?xml version="1.0" encoding="utf-8"?>
<a:theme xmlns:a="http://schemas.openxmlformats.org/drawingml/2006/main" name="Faceta">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2885</TotalTime>
  <Words>2149</Words>
  <Application>Microsoft Office PowerPoint</Application>
  <PresentationFormat>Panorámica</PresentationFormat>
  <Paragraphs>355</Paragraphs>
  <Slides>49</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49</vt:i4>
      </vt:variant>
    </vt:vector>
  </HeadingPairs>
  <TitlesOfParts>
    <vt:vector size="56" baseType="lpstr">
      <vt:lpstr>Arial</vt:lpstr>
      <vt:lpstr>Calibri</vt:lpstr>
      <vt:lpstr>Helvetica</vt:lpstr>
      <vt:lpstr>Trebuchet MS</vt:lpstr>
      <vt:lpstr>Wingdings</vt:lpstr>
      <vt:lpstr>Wingdings 3</vt:lpstr>
      <vt:lpstr>Faceta</vt:lpstr>
      <vt:lpstr>Spanish postal code content-based recommendation system</vt:lpstr>
      <vt:lpstr>Index</vt:lpstr>
      <vt:lpstr>Introduction</vt:lpstr>
      <vt:lpstr>Introduction</vt:lpstr>
      <vt:lpstr>Introduction</vt:lpstr>
      <vt:lpstr>Index</vt:lpstr>
      <vt:lpstr>Data to use  Spanish postal codes info</vt:lpstr>
      <vt:lpstr>Data to use  Venues at each postal code</vt:lpstr>
      <vt:lpstr>Index</vt:lpstr>
      <vt:lpstr>Methodology</vt:lpstr>
      <vt:lpstr>Methodology: development environment</vt:lpstr>
      <vt:lpstr>Methodology</vt:lpstr>
      <vt:lpstr>Methodology: data obtention</vt:lpstr>
      <vt:lpstr>Methodology: data obtention</vt:lpstr>
      <vt:lpstr>Methodology</vt:lpstr>
      <vt:lpstr>Methodology: data processing</vt:lpstr>
      <vt:lpstr>Methodology</vt:lpstr>
      <vt:lpstr>Methodology: recommendation algorithm</vt:lpstr>
      <vt:lpstr>Methodology: recommendation algorithm for similarity</vt:lpstr>
      <vt:lpstr>Methodology: recommendation algorithm for similarity</vt:lpstr>
      <vt:lpstr>Methodology: recommendation algorithm for similarity</vt:lpstr>
      <vt:lpstr>Methodology: recommendation algorithm for density</vt:lpstr>
      <vt:lpstr>Methodology: recommendation algorithm for density</vt:lpstr>
      <vt:lpstr>Methodology</vt:lpstr>
      <vt:lpstr>Methodology: visualization tools</vt:lpstr>
      <vt:lpstr>Methodology: visualization tools</vt:lpstr>
      <vt:lpstr>Methodology: visualization tools</vt:lpstr>
      <vt:lpstr>Methodology</vt:lpstr>
      <vt:lpstr>Methodology: application</vt:lpstr>
      <vt:lpstr>Methodology: application</vt:lpstr>
      <vt:lpstr>Index</vt:lpstr>
      <vt:lpstr>Results</vt:lpstr>
      <vt:lpstr>Results: Similarity criterium</vt:lpstr>
      <vt:lpstr>Results: Similarity criterium</vt:lpstr>
      <vt:lpstr>Results: Similarity criterium</vt:lpstr>
      <vt:lpstr>Results: Similarity criterium</vt:lpstr>
      <vt:lpstr>Results: Similarity criterium</vt:lpstr>
      <vt:lpstr>Results: Similarity criterium</vt:lpstr>
      <vt:lpstr>Results: Density criterium</vt:lpstr>
      <vt:lpstr>Results: Density criterium</vt:lpstr>
      <vt:lpstr>Results: Density criterium</vt:lpstr>
      <vt:lpstr>Results: Density criterium</vt:lpstr>
      <vt:lpstr>Results: Density criterium</vt:lpstr>
      <vt:lpstr>Index</vt:lpstr>
      <vt:lpstr>Discussion</vt:lpstr>
      <vt:lpstr>Discussion</vt:lpstr>
      <vt:lpstr>Index</vt:lpstr>
      <vt:lpstr>Conclusions</vt:lpstr>
      <vt:lpstr>Thanks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Spanish postal code content-based recommendation system</dc:title>
  <dc:creator>Adrián Rejas Conde</dc:creator>
  <cp:lastModifiedBy>Adrián Rejas Conde</cp:lastModifiedBy>
  <cp:revision>25</cp:revision>
  <dcterms:created xsi:type="dcterms:W3CDTF">2021-06-06T18:27:26Z</dcterms:created>
  <dcterms:modified xsi:type="dcterms:W3CDTF">2021-06-08T19:00:22Z</dcterms:modified>
</cp:coreProperties>
</file>

<file path=docProps/thumbnail.jpeg>
</file>